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s/slide99.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s/slide9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 id="2147483678" r:id="rId3"/>
    <p:sldMasterId id="2147483693" r:id="rId4"/>
  </p:sldMasterIdLst>
  <p:notesMasterIdLst>
    <p:notesMasterId r:id="rId104"/>
  </p:notesMasterIdLst>
  <p:sldIdLst>
    <p:sldId id="442" r:id="rId5"/>
    <p:sldId id="443" r:id="rId6"/>
    <p:sldId id="444" r:id="rId7"/>
    <p:sldId id="445" r:id="rId8"/>
    <p:sldId id="446" r:id="rId9"/>
    <p:sldId id="447" r:id="rId10"/>
    <p:sldId id="448" r:id="rId11"/>
    <p:sldId id="449" r:id="rId12"/>
    <p:sldId id="512" r:id="rId13"/>
    <p:sldId id="513" r:id="rId14"/>
    <p:sldId id="514" r:id="rId15"/>
    <p:sldId id="573" r:id="rId16"/>
    <p:sldId id="574" r:id="rId17"/>
    <p:sldId id="575" r:id="rId18"/>
    <p:sldId id="576" r:id="rId19"/>
    <p:sldId id="577" r:id="rId20"/>
    <p:sldId id="578" r:id="rId21"/>
    <p:sldId id="450" r:id="rId22"/>
    <p:sldId id="579" r:id="rId23"/>
    <p:sldId id="586" r:id="rId24"/>
    <p:sldId id="587" r:id="rId25"/>
    <p:sldId id="588" r:id="rId26"/>
    <p:sldId id="589" r:id="rId27"/>
    <p:sldId id="591" r:id="rId28"/>
    <p:sldId id="592" r:id="rId29"/>
    <p:sldId id="593" r:id="rId30"/>
    <p:sldId id="594" r:id="rId31"/>
    <p:sldId id="595" r:id="rId32"/>
    <p:sldId id="580" r:id="rId33"/>
    <p:sldId id="584" r:id="rId34"/>
    <p:sldId id="585" r:id="rId35"/>
    <p:sldId id="598" r:id="rId36"/>
    <p:sldId id="599" r:id="rId37"/>
    <p:sldId id="600" r:id="rId38"/>
    <p:sldId id="605" r:id="rId39"/>
    <p:sldId id="607" r:id="rId40"/>
    <p:sldId id="608" r:id="rId41"/>
    <p:sldId id="609" r:id="rId42"/>
    <p:sldId id="610" r:id="rId43"/>
    <p:sldId id="611" r:id="rId44"/>
    <p:sldId id="612" r:id="rId45"/>
    <p:sldId id="613" r:id="rId46"/>
    <p:sldId id="614" r:id="rId47"/>
    <p:sldId id="615" r:id="rId48"/>
    <p:sldId id="616" r:id="rId49"/>
    <p:sldId id="617" r:id="rId50"/>
    <p:sldId id="618" r:id="rId51"/>
    <p:sldId id="757" r:id="rId52"/>
    <p:sldId id="759" r:id="rId53"/>
    <p:sldId id="758" r:id="rId54"/>
    <p:sldId id="760" r:id="rId55"/>
    <p:sldId id="761" r:id="rId56"/>
    <p:sldId id="762" r:id="rId57"/>
    <p:sldId id="763" r:id="rId58"/>
    <p:sldId id="764" r:id="rId59"/>
    <p:sldId id="755" r:id="rId60"/>
    <p:sldId id="651" r:id="rId61"/>
    <p:sldId id="652" r:id="rId62"/>
    <p:sldId id="653" r:id="rId63"/>
    <p:sldId id="654" r:id="rId64"/>
    <p:sldId id="655" r:id="rId65"/>
    <p:sldId id="597" r:id="rId66"/>
    <p:sldId id="656" r:id="rId67"/>
    <p:sldId id="452" r:id="rId68"/>
    <p:sldId id="619" r:id="rId69"/>
    <p:sldId id="620" r:id="rId70"/>
    <p:sldId id="621" r:id="rId71"/>
    <p:sldId id="622" r:id="rId72"/>
    <p:sldId id="623" r:id="rId73"/>
    <p:sldId id="625" r:id="rId74"/>
    <p:sldId id="626" r:id="rId75"/>
    <p:sldId id="627" r:id="rId76"/>
    <p:sldId id="629" r:id="rId77"/>
    <p:sldId id="628" r:id="rId78"/>
    <p:sldId id="630" r:id="rId79"/>
    <p:sldId id="631" r:id="rId80"/>
    <p:sldId id="632" r:id="rId81"/>
    <p:sldId id="657" r:id="rId82"/>
    <p:sldId id="658" r:id="rId83"/>
    <p:sldId id="659" r:id="rId84"/>
    <p:sldId id="660" r:id="rId85"/>
    <p:sldId id="453" r:id="rId86"/>
    <p:sldId id="454" r:id="rId87"/>
    <p:sldId id="455" r:id="rId88"/>
    <p:sldId id="633" r:id="rId89"/>
    <p:sldId id="634" r:id="rId90"/>
    <p:sldId id="635" r:id="rId91"/>
    <p:sldId id="694" r:id="rId92"/>
    <p:sldId id="637" r:id="rId93"/>
    <p:sldId id="696" r:id="rId94"/>
    <p:sldId id="639" r:id="rId95"/>
    <p:sldId id="697" r:id="rId96"/>
    <p:sldId id="698" r:id="rId97"/>
    <p:sldId id="643" r:id="rId98"/>
    <p:sldId id="641" r:id="rId99"/>
    <p:sldId id="644" r:id="rId100"/>
    <p:sldId id="645" r:id="rId101"/>
    <p:sldId id="596" r:id="rId102"/>
    <p:sldId id="661" r:id="rId103"/>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306091"/>
    <a:srgbClr val="F9EA97"/>
    <a:srgbClr val="FAEC9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868" autoAdjust="0"/>
    <p:restoredTop sz="99447"/>
  </p:normalViewPr>
  <p:slideViewPr>
    <p:cSldViewPr showGuides="1">
      <p:cViewPr varScale="1">
        <p:scale>
          <a:sx n="109" d="100"/>
          <a:sy n="109" d="100"/>
        </p:scale>
        <p:origin x="-1674" y="60"/>
      </p:cViewPr>
      <p:guideLst>
        <p:guide orient="horz" pos="2326"/>
        <p:guide orient="horz" pos="276"/>
        <p:guide orient="horz" pos="4143"/>
        <p:guide orient="horz" pos="620"/>
        <p:guide pos="268"/>
        <p:guide pos="5453"/>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69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970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70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buNone/>
            </a:pPr>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pPr lvl="0" algn="r" eaLnBrk="1" fontAlgn="base" hangingPunct="1">
                <a:buNone/>
              </a:pPr>
              <a:t>‹#›</a:t>
            </a:fld>
            <a:endParaRPr lang="en-US" altLang="zh-CN" sz="1200"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TextEdit="1"/>
          </p:cNvSpPr>
          <p:nvPr>
            <p:ph type="sldImg"/>
          </p:nvPr>
        </p:nvSpPr>
        <p:spPr/>
      </p:sp>
      <p:sp>
        <p:nvSpPr>
          <p:cNvPr id="6146" name="文本占位符 2"/>
          <p:cNvSpPr>
            <a:spLocks noGrp="1"/>
          </p:cNvSpPr>
          <p:nvPr>
            <p:ph type="body"/>
          </p:nvPr>
        </p:nvSpPr>
        <p:spPr/>
        <p:txBody>
          <a:bodyPr wrap="square" lIns="91440" tIns="45720" rIns="91440" bIns="45720" anchor="t"/>
          <a:lstStyle/>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165"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2051" name="文本占位符 2"/>
          <p:cNvSpPr>
            <a:spLocks noGrp="1"/>
          </p:cNvSpPr>
          <p:nvPr>
            <p:ph type="body"/>
          </p:nvPr>
        </p:nvSpPr>
        <p:spPr>
          <a:xfrm>
            <a:off x="457200" y="1600200"/>
            <a:ext cx="8229600" cy="4525963"/>
          </a:xfrm>
          <a:prstGeom prst="rect">
            <a:avLst/>
          </a:prstGeom>
          <a:noFill/>
          <a:ln w="9525">
            <a:noFill/>
          </a:ln>
        </p:spPr>
        <p:txBody>
          <a:bodyPr anchor="t"/>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614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614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pPr lvl="0"/>
              <a:t>‹#›</a:t>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9565"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6765"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2051" name="文本占位符 2"/>
          <p:cNvSpPr>
            <a:spLocks noGrp="1"/>
          </p:cNvSpPr>
          <p:nvPr>
            <p:ph type="body"/>
          </p:nvPr>
        </p:nvSpPr>
        <p:spPr>
          <a:xfrm>
            <a:off x="457200" y="1600200"/>
            <a:ext cx="8229600" cy="4525963"/>
          </a:xfrm>
          <a:prstGeom prst="rect">
            <a:avLst/>
          </a:prstGeom>
          <a:noFill/>
          <a:ln w="9525">
            <a:noFill/>
          </a:ln>
        </p:spPr>
        <p:txBody>
          <a:bodyPr anchor="t"/>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fontAlgn="base"/>
            <a:fld id="{9A0DB2DC-4C9A-4742-B13C-FB6460FD3503}" type="slidenum">
              <a:rPr lang="en-US" altLang="zh-CN" strike="noStrike" noProof="1" dirty="0">
                <a:latin typeface="Garamond" panose="02020404030301010803" pitchFamily="18" charset="0"/>
                <a:ea typeface="宋体" panose="02010600030101010101" pitchFamily="2" charset="-122"/>
                <a:cs typeface="+mn-cs"/>
              </a:rPr>
              <a:pPr lvl="0" fontAlgn="base"/>
              <a:t>‹#›</a:t>
            </a:fld>
            <a:endParaRPr lang="en-US" altLang="zh-CN" strike="noStrike" noProof="1">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5.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5.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5.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1.jpeg"/><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jpeg"/><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5.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6.xml"/><Relationship Id="rId5" Type="http://schemas.openxmlformats.org/officeDocument/2006/relationships/image" Target="../media/image45.jpe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30.xml"/><Relationship Id="rId5" Type="http://schemas.openxmlformats.org/officeDocument/2006/relationships/image" Target="../media/image69.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30.xml"/><Relationship Id="rId5" Type="http://schemas.openxmlformats.org/officeDocument/2006/relationships/image" Target="../media/image69.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4.xml"/><Relationship Id="rId5" Type="http://schemas.openxmlformats.org/officeDocument/2006/relationships/image" Target="../media/image90.png"/><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4.xml"/><Relationship Id="rId5" Type="http://schemas.openxmlformats.org/officeDocument/2006/relationships/image" Target="../media/image91.png"/><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4.xml"/><Relationship Id="rId5" Type="http://schemas.openxmlformats.org/officeDocument/2006/relationships/image" Target="../media/image92.png"/><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4.xml"/><Relationship Id="rId5" Type="http://schemas.openxmlformats.org/officeDocument/2006/relationships/image" Target="../media/image93.png"/><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30.xml"/><Relationship Id="rId5" Type="http://schemas.openxmlformats.org/officeDocument/2006/relationships/image" Target="../media/image69.png"/><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30.xml"/><Relationship Id="rId5" Type="http://schemas.openxmlformats.org/officeDocument/2006/relationships/image" Target="../media/image6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6" name="标题 2"/>
          <p:cNvSpPr>
            <a:spLocks noGrp="1"/>
          </p:cNvSpPr>
          <p:nvPr>
            <p:ph idx="1"/>
          </p:nvPr>
        </p:nvSpPr>
        <p:spPr>
          <a:xfrm>
            <a:off x="2525713" y="1223963"/>
            <a:ext cx="6415088" cy="1106488"/>
          </a:xfrm>
        </p:spPr>
        <p:txBody>
          <a:bodyPr vert="horz" wrap="square" lIns="91440" tIns="45720" rIns="91440" bIns="45720" numCol="1" rtlCol="0" anchor="t" anchorCtr="0" compatLnSpc="1">
            <a:noAutofit/>
          </a:bodyPr>
          <a:lstStyle/>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6600" b="1" i="0" u="none" strike="noStrike" kern="1200" cap="none" spc="0" normalizeH="0" baseline="0" noProof="0" dirty="0">
                <a:ln>
                  <a:noFill/>
                </a:ln>
                <a:solidFill>
                  <a:srgbClr val="111E2C"/>
                </a:solidFill>
                <a:effectLst/>
                <a:uLnTx/>
                <a:uFillTx/>
                <a:latin typeface="Hiragino Sans GB W6" charset="-122"/>
                <a:ea typeface="Hiragino Sans GB W6" charset="-122"/>
                <a:cs typeface="+mn-cs"/>
              </a:rPr>
              <a:t>液压与气压传动</a:t>
            </a:r>
            <a:endParaRPr kumimoji="0" lang="zh-CN" altLang="en-US" sz="6600" b="1" i="0" u="none" strike="noStrike" kern="1200" cap="none" spc="0" normalizeH="0" baseline="0" noProof="0" dirty="0">
              <a:ln>
                <a:noFill/>
              </a:ln>
              <a:solidFill>
                <a:srgbClr val="032B47"/>
              </a:solidFill>
              <a:effectLst/>
              <a:uLnTx/>
              <a:uFillTx/>
              <a:latin typeface="Hiragino Sans GB W6" charset="-122"/>
              <a:ea typeface="Hiragino Sans GB W6"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p:txBody>
      </p:sp>
      <p:sp>
        <p:nvSpPr>
          <p:cNvPr id="2" name="文本框 1"/>
          <p:cNvSpPr txBox="1"/>
          <p:nvPr/>
        </p:nvSpPr>
        <p:spPr>
          <a:xfrm>
            <a:off x="3635375" y="5686425"/>
            <a:ext cx="1873250" cy="1031875"/>
          </a:xfrm>
          <a:prstGeom prst="rect">
            <a:avLst/>
          </a:prstGeom>
          <a:noFill/>
        </p:spPr>
        <p:txBody>
          <a:bodyPr wrap="square" rtlCol="0" anchor="t">
            <a:spAutoFit/>
          </a:bodyPr>
          <a:lstStyle/>
          <a:p>
            <a:pPr marL="342900" marR="0" indent="-342900" algn="ctr" defTabSz="914400" fontAlgn="auto">
              <a:spcBef>
                <a:spcPct val="20000"/>
              </a:spcBef>
              <a:spcAft>
                <a:spcPts val="0"/>
              </a:spcAft>
              <a:buClrTx/>
              <a:buSzTx/>
              <a:buFont typeface="Wingdings" panose="05000000000000000000" pitchFamily="2" charset="2"/>
              <a:defRPr/>
            </a:pPr>
            <a:r>
              <a:rPr lang="zh-CN" altLang="en-US" b="1" noProof="0" dirty="0">
                <a:solidFill>
                  <a:srgbClr val="111E2C"/>
                </a:solidFill>
                <a:latin typeface="Yuanti SC Bold" charset="-122"/>
                <a:ea typeface="Yuanti SC Bold" charset="-122"/>
                <a:cs typeface="Yuanti SC Bold" charset="-122"/>
                <a:sym typeface="+mn-ea"/>
              </a:rPr>
              <a:t>智能制造学院</a:t>
            </a:r>
            <a:endParaRPr kumimoji="0" lang="zh-CN" altLang="en-US" b="1" kern="1200" cap="none" spc="0" normalizeH="0" baseline="0" noProof="0" dirty="0">
              <a:solidFill>
                <a:srgbClr val="111E2C"/>
              </a:solidFill>
              <a:latin typeface="Yuanti SC Bold" charset="-122"/>
              <a:ea typeface="Yuanti SC Bold" charset="-122"/>
              <a:cs typeface="Yuanti SC Bold" charset="-122"/>
            </a:endParaRPr>
          </a:p>
          <a:p>
            <a:pPr marL="342900" marR="0" indent="-342900" algn="ctr" defTabSz="914400" fontAlgn="auto">
              <a:spcBef>
                <a:spcPct val="20000"/>
              </a:spcBef>
              <a:spcAft>
                <a:spcPts val="0"/>
              </a:spcAft>
              <a:buClrTx/>
              <a:buSzTx/>
              <a:buFont typeface="Wingdings" panose="05000000000000000000" pitchFamily="2" charset="2"/>
              <a:defRPr/>
            </a:pPr>
            <a:r>
              <a:rPr lang="en-US" altLang="zh-CN" b="1" noProof="0" dirty="0">
                <a:solidFill>
                  <a:srgbClr val="111E2C"/>
                </a:solidFill>
                <a:latin typeface="Yuanti SC Bold" charset="-122"/>
                <a:ea typeface="Yuanti SC Bold" charset="-122"/>
                <a:cs typeface="Yuanti SC Bold" charset="-122"/>
                <a:sym typeface="+mn-ea"/>
              </a:rPr>
              <a:t>2020</a:t>
            </a:r>
            <a:r>
              <a:rPr lang="zh-CN" altLang="en-US" b="1" noProof="0" dirty="0">
                <a:solidFill>
                  <a:srgbClr val="111E2C"/>
                </a:solidFill>
                <a:latin typeface="Yuanti SC Bold" charset="-122"/>
                <a:ea typeface="Yuanti SC Bold" charset="-122"/>
                <a:cs typeface="Yuanti SC Bold" charset="-122"/>
                <a:sym typeface="+mn-ea"/>
              </a:rPr>
              <a:t>年</a:t>
            </a:r>
            <a:r>
              <a:rPr lang="en-US" altLang="zh-CN" b="1" noProof="0" dirty="0">
                <a:solidFill>
                  <a:srgbClr val="111E2C"/>
                </a:solidFill>
                <a:latin typeface="Yuanti SC Bold" charset="-122"/>
                <a:ea typeface="Yuanti SC Bold" charset="-122"/>
                <a:cs typeface="Yuanti SC Bold" charset="-122"/>
                <a:sym typeface="+mn-ea"/>
              </a:rPr>
              <a:t>8</a:t>
            </a:r>
            <a:r>
              <a:rPr lang="zh-CN" altLang="en-US" b="1" noProof="0" dirty="0">
                <a:solidFill>
                  <a:srgbClr val="111E2C"/>
                </a:solidFill>
                <a:latin typeface="Yuanti SC Bold" charset="-122"/>
                <a:ea typeface="Yuanti SC Bold" charset="-122"/>
                <a:cs typeface="Yuanti SC Bold" charset="-122"/>
                <a:sym typeface="+mn-ea"/>
              </a:rPr>
              <a:t>月</a:t>
            </a:r>
            <a:endParaRPr kumimoji="0" lang="zh-CN" altLang="en-US" b="1" kern="1200" cap="none" spc="0" normalizeH="0" baseline="0" noProof="0" dirty="0">
              <a:solidFill>
                <a:srgbClr val="111E2C"/>
              </a:solidFill>
              <a:latin typeface="Yuanti SC Bold" charset="-122"/>
              <a:ea typeface="Yuanti SC Bold" charset="-122"/>
              <a:cs typeface="Yuanti SC Bold" charset="-122"/>
            </a:endParaRPr>
          </a:p>
          <a:p>
            <a:pPr marL="109220" marR="0" defTabSz="914400" fontAlgn="auto">
              <a:spcBef>
                <a:spcPct val="20000"/>
              </a:spcBef>
              <a:spcAft>
                <a:spcPts val="0"/>
              </a:spcAft>
              <a:buClrTx/>
              <a:buSzTx/>
              <a:buFont typeface="Wingdings 3" panose="05040102010807070707" pitchFamily="18" charset="2"/>
              <a:defRPr/>
            </a:pPr>
            <a:endParaRPr kumimoji="0" lang="zh-CN" altLang="en-US" b="1" kern="1200" cap="none" spc="0" normalizeH="0" baseline="0" noProof="0" dirty="0">
              <a:solidFill>
                <a:srgbClr val="111E2C"/>
              </a:solidFill>
              <a:latin typeface="Yuanti SC Bold" charset="-122"/>
              <a:ea typeface="Yuanti SC Bold" charset="-122"/>
              <a:cs typeface="Yuanti SC Bold" charset="-122"/>
            </a:endParaRPr>
          </a:p>
        </p:txBody>
      </p:sp>
      <p:sp>
        <p:nvSpPr>
          <p:cNvPr id="5124" name="文本框 2"/>
          <p:cNvSpPr txBox="1"/>
          <p:nvPr/>
        </p:nvSpPr>
        <p:spPr>
          <a:xfrm>
            <a:off x="4716463" y="2165350"/>
            <a:ext cx="4187825" cy="400050"/>
          </a:xfrm>
          <a:prstGeom prst="rect">
            <a:avLst/>
          </a:prstGeom>
          <a:noFill/>
          <a:ln w="9525">
            <a:noFill/>
          </a:ln>
        </p:spPr>
        <p:txBody>
          <a:bodyPr wrap="none" anchor="t">
            <a:spAutoFit/>
          </a:bodyPr>
          <a:lstStyle/>
          <a:p>
            <a:pPr algn="r"/>
            <a:r>
              <a:rPr lang="zh-CN" altLang="en-US" sz="2000" dirty="0">
                <a:solidFill>
                  <a:srgbClr val="111E2C"/>
                </a:solidFill>
                <a:latin typeface="Calibri" panose="020F0502020204030204" pitchFamily="34" charset="0"/>
                <a:ea typeface="Yuanti SC Regular" charset="-122"/>
              </a:rPr>
              <a:t>Hydraulic and </a:t>
            </a:r>
            <a:r>
              <a:rPr lang="en-US" altLang="zh-CN" sz="2000" dirty="0">
                <a:solidFill>
                  <a:srgbClr val="111E2C"/>
                </a:solidFill>
                <a:latin typeface="Calibri" panose="020F0502020204030204" pitchFamily="34" charset="0"/>
                <a:ea typeface="Yuanti SC Regular" charset="-122"/>
              </a:rPr>
              <a:t>P</a:t>
            </a:r>
            <a:r>
              <a:rPr lang="zh-CN" altLang="en-US" sz="2000" dirty="0">
                <a:solidFill>
                  <a:srgbClr val="111E2C"/>
                </a:solidFill>
                <a:latin typeface="Calibri" panose="020F0502020204030204" pitchFamily="34" charset="0"/>
                <a:ea typeface="Yuanti SC Regular" charset="-122"/>
              </a:rPr>
              <a:t>neumatic </a:t>
            </a:r>
            <a:r>
              <a:rPr lang="en-US" altLang="zh-CN" sz="2000" dirty="0">
                <a:solidFill>
                  <a:srgbClr val="111E2C"/>
                </a:solidFill>
                <a:latin typeface="Calibri" panose="020F0502020204030204" pitchFamily="34" charset="0"/>
                <a:ea typeface="Yuanti SC Regular" charset="-122"/>
              </a:rPr>
              <a:t>T</a:t>
            </a:r>
            <a:r>
              <a:rPr lang="zh-CN" altLang="en-US" sz="2000" dirty="0">
                <a:solidFill>
                  <a:srgbClr val="111E2C"/>
                </a:solidFill>
                <a:latin typeface="Calibri" panose="020F0502020204030204" pitchFamily="34" charset="0"/>
                <a:ea typeface="Yuanti SC Regular" charset="-122"/>
              </a:rPr>
              <a:t>ransmission</a:t>
            </a:r>
          </a:p>
        </p:txBody>
      </p:sp>
      <p:sp>
        <p:nvSpPr>
          <p:cNvPr id="5125" name="文本框 3"/>
          <p:cNvSpPr txBox="1"/>
          <p:nvPr/>
        </p:nvSpPr>
        <p:spPr>
          <a:xfrm>
            <a:off x="592138" y="209550"/>
            <a:ext cx="2138362" cy="274638"/>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sp>
        <p:nvSpPr>
          <p:cNvPr id="5" name="矩形 4"/>
          <p:cNvSpPr/>
          <p:nvPr/>
        </p:nvSpPr>
        <p:spPr>
          <a:xfrm>
            <a:off x="4156075" y="3068638"/>
            <a:ext cx="4887913" cy="422275"/>
          </a:xfrm>
          <a:prstGeom prst="rect">
            <a:avLst/>
          </a:prstGeom>
          <a:solidFill>
            <a:schemeClr val="tx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8" name="矩形 7"/>
          <p:cNvSpPr/>
          <p:nvPr/>
        </p:nvSpPr>
        <p:spPr>
          <a:xfrm>
            <a:off x="184150" y="3068638"/>
            <a:ext cx="1223963" cy="2476500"/>
          </a:xfrm>
          <a:prstGeom prst="rect">
            <a:avLst/>
          </a:prstGeom>
          <a:solidFill>
            <a:srgbClr val="78B8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0" name="矩形 9"/>
          <p:cNvSpPr/>
          <p:nvPr/>
        </p:nvSpPr>
        <p:spPr>
          <a:xfrm>
            <a:off x="4156075" y="3638550"/>
            <a:ext cx="460375" cy="1905000"/>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5129" name="图片 17" descr="6bf096b2103794cbb8f0f7cba132ddd5"/>
          <p:cNvPicPr>
            <a:picLocks noChangeAspect="1"/>
          </p:cNvPicPr>
          <p:nvPr/>
        </p:nvPicPr>
        <p:blipFill>
          <a:blip r:embed="rId4"/>
          <a:srcRect l="1222" t="16132" b="17056"/>
          <a:stretch>
            <a:fillRect/>
          </a:stretch>
        </p:blipFill>
        <p:spPr>
          <a:xfrm>
            <a:off x="4818063" y="3638550"/>
            <a:ext cx="4225925" cy="1905000"/>
          </a:xfrm>
          <a:prstGeom prst="rect">
            <a:avLst/>
          </a:prstGeom>
          <a:noFill/>
          <a:ln w="9525">
            <a:noFill/>
          </a:ln>
        </p:spPr>
      </p:pic>
      <p:pic>
        <p:nvPicPr>
          <p:cNvPr id="5130" name="图片 19" descr="crystal-kwok-xD5SWy7hMbw-unsplash"/>
          <p:cNvPicPr>
            <a:picLocks noChangeAspect="1"/>
          </p:cNvPicPr>
          <p:nvPr/>
        </p:nvPicPr>
        <p:blipFill>
          <a:blip r:embed="rId5" cstate="print"/>
          <a:srcRect l="38258" t="13062"/>
          <a:stretch>
            <a:fillRect/>
          </a:stretch>
        </p:blipFill>
        <p:spPr>
          <a:xfrm>
            <a:off x="1531938" y="3068638"/>
            <a:ext cx="2500312" cy="2474912"/>
          </a:xfrm>
          <a:prstGeom prst="rect">
            <a:avLst/>
          </a:prstGeom>
          <a:noFill/>
          <a:ln w="9525">
            <a:noFill/>
          </a:ln>
        </p:spPr>
      </p:pic>
      <p:sp>
        <p:nvSpPr>
          <p:cNvPr id="5131" name="灯片编号占位符 3"/>
          <p:cNvSpPr txBox="1">
            <a:spLocks noGrp="1"/>
          </p:cNvSpPr>
          <p:nvPr/>
        </p:nvSpPr>
        <p:spPr>
          <a:xfrm>
            <a:off x="4432300" y="6583363"/>
            <a:ext cx="277813"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1</a:t>
            </a:fld>
            <a:endParaRPr lang="en-US" altLang="zh-CN" sz="1400" dirty="0">
              <a:solidFill>
                <a:srgbClr val="253947"/>
              </a:solidFill>
              <a:latin typeface="Garamond" panose="02020404030301010803" pitchFamily="18" charset="0"/>
              <a:ea typeface="宋体" panose="02010600030101010101" pitchFamily="2" charset="-122"/>
            </a:endParaRPr>
          </a:p>
        </p:txBody>
      </p:sp>
      <p:pic>
        <p:nvPicPr>
          <p:cNvPr id="5132" name="图片 28" descr="校徽02"/>
          <p:cNvPicPr>
            <a:picLocks noChangeAspect="1"/>
          </p:cNvPicPr>
          <p:nvPr/>
        </p:nvPicPr>
        <p:blipFill>
          <a:blip r:embed="rId6" cstate="print"/>
          <a:stretch>
            <a:fillRect/>
          </a:stretch>
        </p:blipFill>
        <p:spPr>
          <a:xfrm>
            <a:off x="184150" y="142875"/>
            <a:ext cx="407988" cy="407988"/>
          </a:xfrm>
          <a:prstGeom prst="rect">
            <a:avLst/>
          </a:prstGeom>
          <a:noFill/>
          <a:ln w="9525">
            <a:noFill/>
          </a:ln>
        </p:spPr>
      </p:pic>
      <p:sp>
        <p:nvSpPr>
          <p:cNvPr id="5133" name="文本框 25"/>
          <p:cNvSpPr txBox="1"/>
          <p:nvPr/>
        </p:nvSpPr>
        <p:spPr>
          <a:xfrm>
            <a:off x="7062788" y="2635250"/>
            <a:ext cx="1808162" cy="368300"/>
          </a:xfrm>
          <a:prstGeom prst="rect">
            <a:avLst/>
          </a:prstGeom>
          <a:noFill/>
          <a:ln w="9525">
            <a:noFill/>
          </a:ln>
        </p:spPr>
        <p:txBody>
          <a:bodyPr wrap="square" anchor="t">
            <a:spAutoFit/>
          </a:bodyPr>
          <a:lstStyle/>
          <a:p>
            <a:pPr algn="r"/>
            <a:r>
              <a:rPr lang="zh-CN" altLang="en-US" b="1" dirty="0">
                <a:solidFill>
                  <a:srgbClr val="111E2C"/>
                </a:solidFill>
                <a:latin typeface="Hiragino Sans GB W6" charset="-122"/>
                <a:ea typeface="Hiragino Sans GB W6" charset="-122"/>
              </a:rPr>
              <a:t>主讲人：易建钢</a:t>
            </a:r>
            <a:endParaRPr lang="en-US" altLang="zh-CN" b="1" dirty="0">
              <a:solidFill>
                <a:srgbClr val="111E2C"/>
              </a:solidFill>
              <a:latin typeface="Hiragino Sans GB W6" charset="-122"/>
              <a:ea typeface="Hiragino Sans GB W6" charset="-122"/>
            </a:endParaRPr>
          </a:p>
        </p:txBody>
      </p:sp>
      <p:pic>
        <p:nvPicPr>
          <p:cNvPr id="5134" name="图片 6" descr="页脚"/>
          <p:cNvPicPr>
            <a:picLocks noChangeAspect="1"/>
          </p:cNvPicPr>
          <p:nvPr/>
        </p:nvPicPr>
        <p:blipFill>
          <a:blip r:embed="rId7"/>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39420" y="1061720"/>
            <a:ext cx="8201660" cy="332803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635635" y="1269365"/>
            <a:ext cx="7816215" cy="2537460"/>
          </a:xfrm>
        </p:spPr>
        <p:txBody>
          <a:bodyPr vert="horz" wrap="square" lIns="91440" tIns="45720" rIns="91440" bIns="45720" anchor="t"/>
          <a:lstStyle/>
          <a:p>
            <a:pPr marL="0" marR="0" indent="0" algn="just" defTabSz="914400" rtl="0" eaLnBrk="1" fontAlgn="base" latinLnBrk="0" hangingPunct="1">
              <a:lnSpc>
                <a:spcPct val="150000"/>
              </a:lnSpc>
              <a:spcBef>
                <a:spcPts val="0"/>
              </a:spcBef>
              <a:spcAft>
                <a:spcPct val="0"/>
              </a:spcAft>
              <a:buClrTx/>
              <a:buSzTx/>
              <a:buFont typeface="Arial" panose="020B0604020202020204" pitchFamily="34" charset="0"/>
              <a:buNone/>
            </a:pPr>
            <a:r>
              <a:rPr kumimoji="0" sz="20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a:t>
            </a:r>
            <a:r>
              <a:rPr kumimoji="0" lang="en-US" sz="20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3</a:t>
            </a:r>
            <a:r>
              <a:rPr kumimoji="0" sz="20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空压机的选用</a:t>
            </a:r>
          </a:p>
          <a:p>
            <a:pPr marR="0" algn="just" defTabSz="914400" rtl="0" eaLnBrk="1" fontAlgn="base" latinLnBrk="0" hangingPunct="1">
              <a:lnSpc>
                <a:spcPct val="150000"/>
              </a:lnSpc>
              <a:spcBef>
                <a:spcPts val="0"/>
              </a:spcBef>
              <a:spcAft>
                <a:spcPct val="0"/>
              </a:spcAft>
              <a:buClrTx/>
              <a:buSzTx/>
            </a:pPr>
            <a:r>
              <a:rPr kumimoji="0" lang="zh-CN" altLang="en-US" sz="20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依据是：工作压力和流量。一般气动系统的工作压力为0.4～0.8MPa，故常选用低压空压机，特殊需要亦可选用中、高压或超高压空压机。空压机或空压站的供气量(自由流量) qz可按下式估算：</a:t>
            </a:r>
          </a:p>
        </p:txBody>
      </p:sp>
      <p:sp>
        <p:nvSpPr>
          <p:cNvPr id="13318" name="灯片编号占位符 3"/>
          <p:cNvSpPr txBox="1">
            <a:spLocks noGrp="1"/>
          </p:cNvSpPr>
          <p:nvPr/>
        </p:nvSpPr>
        <p:spPr>
          <a:xfrm>
            <a:off x="4376420" y="6604000"/>
            <a:ext cx="4057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10</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4"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alt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a:t>
            </a:r>
            <a:r>
              <a:rPr lang="zh-CN" alt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空气压缩机</a:t>
            </a:r>
          </a:p>
        </p:txBody>
      </p:sp>
      <p:sp>
        <p:nvSpPr>
          <p:cNvPr id="13324" name="圆角矩形 3"/>
          <p:cNvSpPr/>
          <p:nvPr/>
        </p:nvSpPr>
        <p:spPr>
          <a:xfrm>
            <a:off x="440055" y="4544695"/>
            <a:ext cx="8200390" cy="2045335"/>
          </a:xfrm>
          <a:prstGeom prst="roundRect">
            <a:avLst>
              <a:gd name="adj" fmla="val 4486"/>
            </a:avLst>
          </a:prstGeom>
          <a:solidFill>
            <a:srgbClr val="DCE6F2">
              <a:alpha val="7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32778" name="Rectangle 10"/>
          <p:cNvSpPr/>
          <p:nvPr/>
        </p:nvSpPr>
        <p:spPr>
          <a:xfrm>
            <a:off x="439420" y="4544695"/>
            <a:ext cx="8341360" cy="1938020"/>
          </a:xfrm>
          <a:prstGeom prst="rect">
            <a:avLst/>
          </a:prstGeom>
          <a:noFill/>
          <a:ln w="9525">
            <a:noFill/>
          </a:ln>
        </p:spPr>
        <p:txBody>
          <a:bodyPr wrap="square" anchor="t">
            <a:spAutoFit/>
          </a:bodyPr>
          <a:lstStyle/>
          <a:p>
            <a:pPr marL="342900" indent="-342900" algn="just">
              <a:lnSpc>
                <a:spcPct val="150000"/>
              </a:lnSpc>
              <a:spcBef>
                <a:spcPts val="0"/>
              </a:spcBef>
              <a:buClrTx/>
              <a:buSzTx/>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cs typeface="宋体" panose="02010600030101010101" pitchFamily="2" charset="-122"/>
              </a:rPr>
              <a:t>式中：q</a:t>
            </a:r>
            <a:r>
              <a:rPr lang="zh-CN" altLang="en-US" sz="2000" b="1" baseline="-25000" dirty="0">
                <a:latin typeface="宋体" panose="02010600030101010101" pitchFamily="2" charset="-122"/>
                <a:ea typeface="宋体" panose="02010600030101010101" pitchFamily="2" charset="-122"/>
                <a:cs typeface="宋体" panose="02010600030101010101" pitchFamily="2" charset="-122"/>
              </a:rPr>
              <a:t>imax</a:t>
            </a:r>
            <a:r>
              <a:rPr lang="zh-CN" altLang="en-US" sz="2000" b="1" dirty="0">
                <a:latin typeface="宋体" panose="02010600030101010101" pitchFamily="2" charset="-122"/>
                <a:ea typeface="宋体" panose="02010600030101010101" pitchFamily="2" charset="-122"/>
                <a:cs typeface="宋体" panose="02010600030101010101" pitchFamily="2" charset="-122"/>
              </a:rPr>
              <a:t>为第 i 台设备的最大自由空气耗量 ;</a:t>
            </a:r>
          </a:p>
          <a:p>
            <a:pPr algn="just">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rPr>
              <a:t>         n 为系统内所用气动设备总台数;</a:t>
            </a:r>
          </a:p>
          <a:p>
            <a:pPr algn="just">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rPr>
              <a:t>         为利用系数（查图）；</a:t>
            </a:r>
          </a:p>
          <a:p>
            <a:pPr algn="just">
              <a:lnSpc>
                <a:spcPct val="150000"/>
              </a:lnSpc>
              <a:spcBef>
                <a:spcPts val="0"/>
              </a:spcBef>
              <a:buClrTx/>
              <a:buSzTx/>
            </a:pPr>
            <a:r>
              <a:rPr lang="zh-CN" altLang="en-US" sz="2000" b="1" dirty="0">
                <a:latin typeface="宋体" panose="02010600030101010101" pitchFamily="2" charset="-122"/>
                <a:ea typeface="宋体" panose="02010600030101010101" pitchFamily="2" charset="-122"/>
                <a:cs typeface="宋体" panose="02010600030101010101" pitchFamily="2" charset="-122"/>
              </a:rPr>
              <a:t>         K</a:t>
            </a:r>
            <a:r>
              <a:rPr lang="zh-CN" altLang="en-US" sz="2000" b="1" baseline="-25000" dirty="0">
                <a:latin typeface="宋体" panose="02010600030101010101" pitchFamily="2" charset="-122"/>
                <a:ea typeface="宋体" panose="02010600030101010101" pitchFamily="2" charset="-122"/>
                <a:cs typeface="宋体" panose="02010600030101010101" pitchFamily="2" charset="-122"/>
              </a:rPr>
              <a:t>1</a:t>
            </a:r>
            <a:r>
              <a:rPr lang="zh-CN" altLang="en-US" sz="2000" b="1" dirty="0">
                <a:latin typeface="宋体" panose="02010600030101010101" pitchFamily="2" charset="-122"/>
                <a:ea typeface="宋体" panose="02010600030101010101" pitchFamily="2" charset="-122"/>
                <a:cs typeface="宋体" panose="02010600030101010101" pitchFamily="2" charset="-122"/>
              </a:rPr>
              <a:t>为漏损系数，取1.15-1.5 ；K</a:t>
            </a:r>
            <a:r>
              <a:rPr lang="zh-CN" altLang="en-US" sz="2000" b="1" baseline="-25000" dirty="0">
                <a:latin typeface="宋体" panose="02010600030101010101" pitchFamily="2" charset="-122"/>
                <a:ea typeface="宋体" panose="02010600030101010101" pitchFamily="2" charset="-122"/>
                <a:cs typeface="宋体" panose="02010600030101010101" pitchFamily="2" charset="-122"/>
              </a:rPr>
              <a:t>2</a:t>
            </a:r>
            <a:r>
              <a:rPr lang="zh-CN" altLang="en-US" sz="2000" b="1" dirty="0">
                <a:latin typeface="宋体" panose="02010600030101010101" pitchFamily="2" charset="-122"/>
                <a:ea typeface="宋体" panose="02010600030101010101" pitchFamily="2" charset="-122"/>
                <a:cs typeface="宋体" panose="02010600030101010101" pitchFamily="2" charset="-122"/>
              </a:rPr>
              <a:t>为备用系数，取1.3-1.6</a:t>
            </a:r>
          </a:p>
        </p:txBody>
      </p:sp>
      <p:pic>
        <p:nvPicPr>
          <p:cNvPr id="6" name="图片 22"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graphicFrame>
        <p:nvGraphicFramePr>
          <p:cNvPr id="1027" name="Object 3" descr="image17"/>
          <p:cNvGraphicFramePr>
            <a:graphicFrameLocks/>
          </p:cNvGraphicFramePr>
          <p:nvPr/>
        </p:nvGraphicFramePr>
        <p:xfrm>
          <a:off x="2286000" y="3240088"/>
          <a:ext cx="2819400" cy="992187"/>
        </p:xfrm>
        <a:graphic>
          <a:graphicData uri="http://schemas.openxmlformats.org/presentationml/2006/ole">
            <p:oleObj spid="_x0000_s1027" r:id="rId6" imgW="1220259" imgH="432175"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8"/>
                                        </p:tgtEl>
                                        <p:attrNameLst>
                                          <p:attrName>style.visibility</p:attrName>
                                        </p:attrNameLst>
                                      </p:cBhvr>
                                      <p:to>
                                        <p:strVal val="visible"/>
                                      </p:to>
                                    </p:set>
                                    <p:animEffect transition="in" filter="blinds(horizontal)">
                                      <p:cBhvr>
                                        <p:cTn id="7" dur="500"/>
                                        <p:tgtEl>
                                          <p:spTgt spid="327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linds(horizontal)">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39420" y="1061720"/>
            <a:ext cx="8159115" cy="133858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635635" y="1269365"/>
            <a:ext cx="7816215" cy="2537460"/>
          </a:xfrm>
        </p:spPr>
        <p:txBody>
          <a:bodyPr vert="horz" wrap="square" lIns="91440" tIns="45720" rIns="91440" bIns="45720" anchor="t"/>
          <a:lstStyle/>
          <a:p>
            <a:pPr marL="0" marR="0" indent="0" algn="just" defTabSz="914400" rtl="0" eaLnBrk="1" fontAlgn="base" latinLnBrk="0" hangingPunct="1">
              <a:lnSpc>
                <a:spcPct val="150000"/>
              </a:lnSpc>
              <a:spcBef>
                <a:spcPts val="0"/>
              </a:spcBef>
              <a:spcAft>
                <a:spcPct val="0"/>
              </a:spcAft>
              <a:buClrTx/>
              <a:buSzTx/>
              <a:buFont typeface="Arial" panose="020B0604020202020204" pitchFamily="34" charset="0"/>
              <a:buNone/>
            </a:pPr>
            <a:r>
              <a:rPr kumimoji="0" sz="20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(4) 空压机的职能符号 </a:t>
            </a:r>
          </a:p>
        </p:txBody>
      </p:sp>
      <p:sp>
        <p:nvSpPr>
          <p:cNvPr id="13318" name="灯片编号占位符 3"/>
          <p:cNvSpPr txBox="1">
            <a:spLocks noGrp="1"/>
          </p:cNvSpPr>
          <p:nvPr/>
        </p:nvSpPr>
        <p:spPr>
          <a:xfrm>
            <a:off x="4391025" y="6604000"/>
            <a:ext cx="361950"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11</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alt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a:t>
            </a:r>
            <a:r>
              <a:rPr lang="zh-CN" alt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空气压缩机</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7" name="圆角矩形 3"/>
          <p:cNvSpPr/>
          <p:nvPr/>
        </p:nvSpPr>
        <p:spPr>
          <a:xfrm>
            <a:off x="439420" y="2856230"/>
            <a:ext cx="8159115" cy="3839210"/>
          </a:xfrm>
          <a:prstGeom prst="roundRect">
            <a:avLst>
              <a:gd name="adj" fmla="val 4486"/>
            </a:avLst>
          </a:prstGeom>
          <a:solidFill>
            <a:schemeClr val="accent1">
              <a:lumMod val="20000"/>
              <a:lumOff val="80000"/>
              <a:alpha val="8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pic>
        <p:nvPicPr>
          <p:cNvPr id="17413" name="Picture 8"/>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169410" y="1177925"/>
            <a:ext cx="1106805" cy="1073785"/>
          </a:xfrm>
          <a:prstGeom prst="rect">
            <a:avLst/>
          </a:prstGeom>
          <a:noFill/>
          <a:ln w="9525">
            <a:noFill/>
          </a:ln>
        </p:spPr>
      </p:pic>
      <p:grpSp>
        <p:nvGrpSpPr>
          <p:cNvPr id="20" name="组合 19"/>
          <p:cNvGrpSpPr/>
          <p:nvPr/>
        </p:nvGrpSpPr>
        <p:grpSpPr>
          <a:xfrm>
            <a:off x="631825" y="2513965"/>
            <a:ext cx="3006090" cy="529590"/>
            <a:chOff x="211" y="1942"/>
            <a:chExt cx="5382" cy="834"/>
          </a:xfrm>
        </p:grpSpPr>
        <p:sp>
          <p:nvSpPr>
            <p:cNvPr id="21"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23" name="Freeform 10"/>
            <p:cNvSpPr/>
            <p:nvPr/>
          </p:nvSpPr>
          <p:spPr>
            <a:xfrm>
              <a:off x="211"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chemeClr val="tx2">
                <a:lumMod val="40000"/>
                <a:lumOff val="60000"/>
              </a:schemeClr>
            </a:solidFill>
            <a:ln w="9525">
              <a:noFill/>
            </a:ln>
          </p:spPr>
          <p:txBody>
            <a:bodyPr/>
            <a:lstStyle/>
            <a:p>
              <a:endParaRPr lang="zh-CN" altLang="en-US" sz="6600"/>
            </a:p>
          </p:txBody>
        </p:sp>
        <p:sp>
          <p:nvSpPr>
            <p:cNvPr id="24" name="文本框 23"/>
            <p:cNvSpPr txBox="1"/>
            <p:nvPr/>
          </p:nvSpPr>
          <p:spPr>
            <a:xfrm>
              <a:off x="815" y="1942"/>
              <a:ext cx="4469" cy="725"/>
            </a:xfrm>
            <a:prstGeom prst="rect">
              <a:avLst/>
            </a:prstGeom>
            <a:noFill/>
          </p:spPr>
          <p:txBody>
            <a:bodyPr wrap="square" rtlCol="0" anchor="t">
              <a:spAutoFit/>
            </a:bodyPr>
            <a:lstStyle/>
            <a:p>
              <a:r>
                <a:rPr lang="en-US" sz="2400" b="1" dirty="0">
                  <a:solidFill>
                    <a:schemeClr val="bg1"/>
                  </a:solidFill>
                  <a:latin typeface="宋体" panose="02010600030101010101" pitchFamily="2" charset="-122"/>
                  <a:cs typeface="宋体" panose="02010600030101010101" pitchFamily="2" charset="-122"/>
                  <a:sym typeface="+mn-ea"/>
                </a:rPr>
                <a:t>2. </a:t>
              </a:r>
              <a:r>
                <a:rPr sz="2400" b="1" dirty="0">
                  <a:solidFill>
                    <a:schemeClr val="bg1"/>
                  </a:solidFill>
                  <a:latin typeface="宋体" panose="02010600030101010101" pitchFamily="2" charset="-122"/>
                  <a:cs typeface="宋体" panose="02010600030101010101" pitchFamily="2" charset="-122"/>
                  <a:sym typeface="+mn-ea"/>
                </a:rPr>
                <a:t>冷却器 </a:t>
              </a:r>
            </a:p>
          </p:txBody>
        </p:sp>
      </p:grpSp>
      <p:pic>
        <p:nvPicPr>
          <p:cNvPr id="17412" name="图片 9" descr="2.jpg"/>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82370" y="3010535"/>
            <a:ext cx="6743700" cy="3481070"/>
          </a:xfrm>
          <a:prstGeom prst="rect">
            <a:avLst/>
          </a:prstGeom>
          <a:noFill/>
          <a:ln w="9525">
            <a:noFill/>
          </a:ln>
        </p:spPr>
      </p:pic>
      <p:pic>
        <p:nvPicPr>
          <p:cNvPr id="7" name="图片 22" descr="页脚"/>
          <p:cNvPicPr>
            <a:picLocks noChangeAspect="1"/>
          </p:cNvPicPr>
          <p:nvPr/>
        </p:nvPicPr>
        <p:blipFill>
          <a:blip r:embed="rId6"/>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5000"/>
          </a:blip>
          <a:stretch>
            <a:fillRect/>
          </a:stretch>
        </a:blipFill>
        <a:effectLst/>
      </p:bgPr>
    </p:bg>
    <p:spTree>
      <p:nvGrpSpPr>
        <p:cNvPr id="1" name=""/>
        <p:cNvGrpSpPr/>
        <p:nvPr/>
      </p:nvGrpSpPr>
      <p:grpSpPr>
        <a:xfrm>
          <a:off x="0" y="0"/>
          <a:ext cx="0" cy="0"/>
          <a:chOff x="0" y="0"/>
          <a:chExt cx="0" cy="0"/>
        </a:xfrm>
      </p:grpSpPr>
      <p:sp>
        <p:nvSpPr>
          <p:cNvPr id="43017" name="Freeform 7"/>
          <p:cNvSpPr/>
          <p:nvPr/>
        </p:nvSpPr>
        <p:spPr>
          <a:xfrm>
            <a:off x="1055370" y="1141095"/>
            <a:ext cx="275590" cy="469900"/>
          </a:xfrm>
          <a:custGeom>
            <a:avLst/>
            <a:gdLst/>
            <a:ahLst/>
            <a:cxnLst>
              <a:cxn ang="0">
                <a:pos x="0" y="0"/>
              </a:cxn>
              <a:cxn ang="0">
                <a:pos x="82550" y="107165"/>
              </a:cxn>
              <a:cxn ang="0">
                <a:pos x="82550" y="470336"/>
              </a:cxn>
              <a:cxn ang="0">
                <a:pos x="0" y="363171"/>
              </a:cxn>
              <a:cxn ang="0">
                <a:pos x="0" y="0"/>
              </a:cxn>
            </a:cxnLst>
            <a:rect l="0" t="0" r="0" b="0"/>
            <a:pathLst>
              <a:path w="102" h="474">
                <a:moveTo>
                  <a:pt x="0" y="0"/>
                </a:moveTo>
                <a:lnTo>
                  <a:pt x="102" y="108"/>
                </a:lnTo>
                <a:lnTo>
                  <a:pt x="102" y="474"/>
                </a:lnTo>
                <a:lnTo>
                  <a:pt x="0" y="366"/>
                </a:lnTo>
                <a:lnTo>
                  <a:pt x="0" y="0"/>
                </a:lnTo>
                <a:close/>
              </a:path>
            </a:pathLst>
          </a:custGeom>
          <a:solidFill>
            <a:schemeClr val="tx1">
              <a:lumMod val="65000"/>
              <a:lumOff val="35000"/>
            </a:schemeClr>
          </a:solidFill>
          <a:ln w="9525">
            <a:noFill/>
          </a:ln>
        </p:spPr>
        <p:txBody>
          <a:bodyPr/>
          <a:lstStyle/>
          <a:p>
            <a:endParaRPr lang="zh-CN" altLang="en-US" sz="6600"/>
          </a:p>
        </p:txBody>
      </p:sp>
      <p:sp>
        <p:nvSpPr>
          <p:cNvPr id="7" name="矩形 6"/>
          <p:cNvSpPr/>
          <p:nvPr/>
        </p:nvSpPr>
        <p:spPr>
          <a:xfrm>
            <a:off x="1330960" y="1180465"/>
            <a:ext cx="6480810" cy="51777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灯片编号占位符 3"/>
          <p:cNvSpPr txBox="1">
            <a:spLocks noGrp="1"/>
          </p:cNvSpPr>
          <p:nvPr/>
        </p:nvSpPr>
        <p:spPr>
          <a:xfrm>
            <a:off x="4360545" y="6604635"/>
            <a:ext cx="42545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12</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5" name="矩形 4"/>
          <p:cNvSpPr/>
          <p:nvPr/>
        </p:nvSpPr>
        <p:spPr>
          <a:xfrm>
            <a:off x="2489200" y="1986915"/>
            <a:ext cx="295275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43018" name="Freeform 9"/>
          <p:cNvSpPr/>
          <p:nvPr/>
        </p:nvSpPr>
        <p:spPr>
          <a:xfrm>
            <a:off x="1054100" y="855980"/>
            <a:ext cx="5984875" cy="649605"/>
          </a:xfrm>
          <a:custGeom>
            <a:avLst/>
            <a:gdLst/>
            <a:ahLst/>
            <a:cxnLst>
              <a:cxn ang="0">
                <a:pos x="0" y="0"/>
              </a:cxn>
              <a:cxn ang="0">
                <a:pos x="2062163" y="0"/>
              </a:cxn>
              <a:cxn ang="0">
                <a:pos x="1943145" y="183707"/>
              </a:cxn>
              <a:cxn ang="0">
                <a:pos x="2062163" y="363442"/>
              </a:cxn>
              <a:cxn ang="0">
                <a:pos x="0" y="363442"/>
              </a:cxn>
              <a:cxn ang="0">
                <a:pos x="0" y="0"/>
              </a:cxn>
            </a:cxnLst>
            <a:rect l="0" t="0" r="0" b="0"/>
            <a:pathLst>
              <a:path w="2547" h="366">
                <a:moveTo>
                  <a:pt x="0" y="0"/>
                </a:moveTo>
                <a:lnTo>
                  <a:pt x="2547" y="0"/>
                </a:lnTo>
                <a:lnTo>
                  <a:pt x="2400" y="185"/>
                </a:lnTo>
                <a:lnTo>
                  <a:pt x="2547" y="366"/>
                </a:lnTo>
                <a:lnTo>
                  <a:pt x="0" y="366"/>
                </a:lnTo>
                <a:lnTo>
                  <a:pt x="0" y="0"/>
                </a:lnTo>
                <a:close/>
              </a:path>
            </a:pathLst>
          </a:custGeom>
          <a:solidFill>
            <a:schemeClr val="accent1">
              <a:lumMod val="50000"/>
            </a:schemeClr>
          </a:solidFill>
          <a:ln w="9525">
            <a:noFill/>
          </a:ln>
        </p:spPr>
        <p:txBody>
          <a:bodyPr/>
          <a:lstStyle/>
          <a:p>
            <a:endParaRPr lang="zh-CN" altLang="en-US" sz="6600"/>
          </a:p>
        </p:txBody>
      </p:sp>
      <p:sp>
        <p:nvSpPr>
          <p:cNvPr id="6" name="文本框 5"/>
          <p:cNvSpPr txBox="1"/>
          <p:nvPr/>
        </p:nvSpPr>
        <p:spPr>
          <a:xfrm>
            <a:off x="1216660" y="877570"/>
            <a:ext cx="5492115" cy="583565"/>
          </a:xfrm>
          <a:prstGeom prst="rect">
            <a:avLst/>
          </a:prstGeom>
          <a:noFill/>
        </p:spPr>
        <p:txBody>
          <a:bodyPr wrap="square" rtlCol="0" anchor="t">
            <a:spAutoFit/>
          </a:bodyPr>
          <a:lstStyle/>
          <a:p>
            <a:r>
              <a:rPr lang="zh-CN" altLang="en-US" sz="3200" b="1">
                <a:solidFill>
                  <a:schemeClr val="bg1"/>
                </a:solidFill>
                <a:latin typeface="Yuanti SC Bold" charset="-122"/>
                <a:ea typeface="Yuanti SC Bold" charset="-122"/>
              </a:rPr>
              <a:t>风冷式后冷却器工作原理图</a:t>
            </a: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8433" name="Picture 6"/>
          <p:cNvPicPr>
            <a:picLocks noChangeAspect="1"/>
          </p:cNvPicPr>
          <p:nvPr/>
        </p:nvPicPr>
        <p:blipFill>
          <a:blip r:embed="rId4"/>
          <a:stretch>
            <a:fillRect/>
          </a:stretch>
        </p:blipFill>
        <p:spPr>
          <a:xfrm>
            <a:off x="1576070" y="1736090"/>
            <a:ext cx="5990590" cy="4356735"/>
          </a:xfrm>
          <a:prstGeom prst="rect">
            <a:avLst/>
          </a:prstGeom>
          <a:noFill/>
          <a:ln w="9525">
            <a:noFill/>
          </a:ln>
        </p:spPr>
      </p:pic>
      <p:pic>
        <p:nvPicPr>
          <p:cNvPr id="10" name="图片 9" descr="页脚"/>
          <p:cNvPicPr>
            <a:picLocks noChangeAspect="1"/>
          </p:cNvPicPr>
          <p:nvPr/>
        </p:nvPicPr>
        <p:blipFill>
          <a:blip r:embed="rId5"/>
          <a:srcRect l="7058" r="2210"/>
          <a:stretch>
            <a:fillRect/>
          </a:stretch>
        </p:blipFill>
        <p:spPr>
          <a:xfrm>
            <a:off x="-12700" y="6092825"/>
            <a:ext cx="9274175" cy="9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018"/>
                                        </p:tgtEl>
                                        <p:attrNameLst>
                                          <p:attrName>style.visibility</p:attrName>
                                        </p:attrNameLst>
                                      </p:cBhvr>
                                      <p:to>
                                        <p:strVal val="visible"/>
                                      </p:to>
                                    </p:set>
                                    <p:animEffect transition="in" filter="wipe(left)">
                                      <p:cBhvr>
                                        <p:cTn id="7" dur="500"/>
                                        <p:tgtEl>
                                          <p:spTgt spid="430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3017"/>
                                        </p:tgtEl>
                                        <p:attrNameLst>
                                          <p:attrName>style.visibility</p:attrName>
                                        </p:attrNameLst>
                                      </p:cBhvr>
                                      <p:to>
                                        <p:strVal val="visible"/>
                                      </p:to>
                                    </p:set>
                                    <p:animEffect transition="in" filter="wipe(right)">
                                      <p:cBhvr>
                                        <p:cTn id="11" dur="3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8" name="灯片编号占位符 3"/>
          <p:cNvSpPr txBox="1">
            <a:spLocks noGrp="1"/>
          </p:cNvSpPr>
          <p:nvPr/>
        </p:nvSpPr>
        <p:spPr>
          <a:xfrm>
            <a:off x="4391025" y="6604000"/>
            <a:ext cx="361950"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13</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7" name="圆角矩形 3"/>
          <p:cNvSpPr/>
          <p:nvPr/>
        </p:nvSpPr>
        <p:spPr>
          <a:xfrm>
            <a:off x="439420" y="1035685"/>
            <a:ext cx="8159115" cy="5659755"/>
          </a:xfrm>
          <a:prstGeom prst="roundRect">
            <a:avLst>
              <a:gd name="adj" fmla="val 4486"/>
            </a:avLst>
          </a:prstGeom>
          <a:solidFill>
            <a:schemeClr val="accent1">
              <a:lumMod val="20000"/>
              <a:lumOff val="80000"/>
              <a:alpha val="8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grpSp>
        <p:nvGrpSpPr>
          <p:cNvPr id="20" name="组合 19"/>
          <p:cNvGrpSpPr/>
          <p:nvPr/>
        </p:nvGrpSpPr>
        <p:grpSpPr>
          <a:xfrm>
            <a:off x="299720" y="594360"/>
            <a:ext cx="3006090" cy="529590"/>
            <a:chOff x="211" y="1942"/>
            <a:chExt cx="5382" cy="834"/>
          </a:xfrm>
        </p:grpSpPr>
        <p:sp>
          <p:nvSpPr>
            <p:cNvPr id="21"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23" name="Freeform 10"/>
            <p:cNvSpPr/>
            <p:nvPr/>
          </p:nvSpPr>
          <p:spPr>
            <a:xfrm>
              <a:off x="211"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chemeClr val="tx2">
                <a:lumMod val="40000"/>
                <a:lumOff val="60000"/>
              </a:schemeClr>
            </a:solidFill>
            <a:ln w="9525">
              <a:noFill/>
            </a:ln>
          </p:spPr>
          <p:txBody>
            <a:bodyPr/>
            <a:lstStyle/>
            <a:p>
              <a:endParaRPr lang="zh-CN" altLang="en-US" sz="6600"/>
            </a:p>
          </p:txBody>
        </p:sp>
        <p:sp>
          <p:nvSpPr>
            <p:cNvPr id="24" name="文本框 23"/>
            <p:cNvSpPr txBox="1"/>
            <p:nvPr/>
          </p:nvSpPr>
          <p:spPr>
            <a:xfrm>
              <a:off x="815" y="1942"/>
              <a:ext cx="4469" cy="725"/>
            </a:xfrm>
            <a:prstGeom prst="rect">
              <a:avLst/>
            </a:prstGeom>
            <a:noFill/>
          </p:spPr>
          <p:txBody>
            <a:bodyPr wrap="square" rtlCol="0" anchor="t">
              <a:spAutoFit/>
            </a:bodyPr>
            <a:lstStyle/>
            <a:p>
              <a:r>
                <a:rPr lang="en-US" sz="2400" b="1" dirty="0">
                  <a:solidFill>
                    <a:schemeClr val="bg1"/>
                  </a:solidFill>
                  <a:latin typeface="宋体" panose="02010600030101010101" pitchFamily="2" charset="-122"/>
                  <a:cs typeface="宋体" panose="02010600030101010101" pitchFamily="2" charset="-122"/>
                  <a:sym typeface="+mn-ea"/>
                </a:rPr>
                <a:t>2. </a:t>
              </a:r>
              <a:r>
                <a:rPr sz="2400" b="1" dirty="0">
                  <a:solidFill>
                    <a:schemeClr val="bg1"/>
                  </a:solidFill>
                  <a:latin typeface="宋体" panose="02010600030101010101" pitchFamily="2" charset="-122"/>
                  <a:cs typeface="宋体" panose="02010600030101010101" pitchFamily="2" charset="-122"/>
                  <a:sym typeface="+mn-ea"/>
                </a:rPr>
                <a:t>冷却器 </a:t>
              </a:r>
            </a:p>
          </p:txBody>
        </p:sp>
      </p:gr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19457" name="Text Box 4"/>
          <p:cNvSpPr txBox="1"/>
          <p:nvPr/>
        </p:nvSpPr>
        <p:spPr>
          <a:xfrm>
            <a:off x="636905" y="1280795"/>
            <a:ext cx="7607935" cy="5077460"/>
          </a:xfrm>
          <a:prstGeom prst="rect">
            <a:avLst/>
          </a:prstGeom>
          <a:noFill/>
          <a:ln w="9525">
            <a:noFill/>
          </a:ln>
        </p:spPr>
        <p:txBody>
          <a:bodyPr wrap="square" anchor="t">
            <a:spAutoFit/>
          </a:bodyPr>
          <a:lstStyle/>
          <a:p>
            <a:pPr marL="342900" indent="-342900" algn="just" eaLnBrk="0" hangingPunct="0">
              <a:lnSpc>
                <a:spcPct val="150000"/>
              </a:lnSpc>
              <a:buFont typeface="Arial" panose="020B0604020202020204" pitchFamily="34" charset="0"/>
              <a:buChar char="•"/>
            </a:pPr>
            <a:r>
              <a:rPr lang="zh-CN" altLang="en-US" sz="2400" b="1" dirty="0">
                <a:solidFill>
                  <a:srgbClr val="C00000"/>
                </a:solidFill>
                <a:latin typeface="宋体" panose="02010600030101010101" pitchFamily="2" charset="-122"/>
                <a:cs typeface="宋体" panose="02010600030101010101" pitchFamily="2" charset="-122"/>
              </a:rPr>
              <a:t>后冷却器的选用：</a:t>
            </a:r>
          </a:p>
          <a:p>
            <a:pPr marL="342900" indent="-342900" algn="just" eaLnBrk="0" hangingPunct="0">
              <a:lnSpc>
                <a:spcPct val="150000"/>
              </a:lnSpc>
            </a:pPr>
            <a:r>
              <a:rPr lang="zh-CN" altLang="en-US" sz="2400" b="1" dirty="0">
                <a:latin typeface="宋体" panose="02010600030101010101" pitchFamily="2" charset="-122"/>
                <a:cs typeface="宋体" panose="02010600030101010101" pitchFamily="2" charset="-122"/>
              </a:rPr>
              <a:t>① 根据系统的使用压力，后冷却器入口空气温度、环境温度、后冷却器出口空气温度及需要的空气量，选择后冷却器的型号。</a:t>
            </a:r>
          </a:p>
          <a:p>
            <a:pPr algn="just" eaLnBrk="0" hangingPunct="0">
              <a:lnSpc>
                <a:spcPct val="150000"/>
              </a:lnSpc>
            </a:pPr>
            <a:r>
              <a:rPr lang="zh-CN" altLang="en-US" sz="2400" b="1" dirty="0">
                <a:latin typeface="宋体" panose="02010600030101010101" pitchFamily="2" charset="-122"/>
                <a:cs typeface="宋体" panose="02010600030101010101" pitchFamily="2" charset="-122"/>
              </a:rPr>
              <a:t>② 当入口空气温度超过</a:t>
            </a:r>
            <a:r>
              <a:rPr lang="en-US" altLang="zh-CN" sz="2400" b="1" dirty="0">
                <a:latin typeface="宋体" panose="02010600030101010101" pitchFamily="2" charset="-122"/>
                <a:cs typeface="宋体" panose="02010600030101010101" pitchFamily="2" charset="-122"/>
              </a:rPr>
              <a:t>100℃</a:t>
            </a:r>
            <a:r>
              <a:rPr lang="zh-CN" altLang="en-US" sz="2400" b="1" dirty="0">
                <a:latin typeface="宋体" panose="02010600030101010101" pitchFamily="2" charset="-122"/>
                <a:cs typeface="宋体" panose="02010600030101010101" pitchFamily="2" charset="-122"/>
              </a:rPr>
              <a:t>或处理空气量很大，只能选用水冷式后冷却器。</a:t>
            </a:r>
          </a:p>
          <a:p>
            <a:pPr algn="just" eaLnBrk="0" hangingPunct="0">
              <a:lnSpc>
                <a:spcPct val="150000"/>
              </a:lnSpc>
            </a:pPr>
            <a:r>
              <a:rPr lang="zh-CN" altLang="en-US" sz="2400" b="1" dirty="0">
                <a:latin typeface="宋体" panose="02010600030101010101" pitchFamily="2" charset="-122"/>
                <a:cs typeface="宋体" panose="02010600030101010101" pitchFamily="2" charset="-122"/>
              </a:rPr>
              <a:t>③ 使用时应注意通风和冷却水量在额定范围内并注意水质，配管尺寸应大于标准连接尺寸，要注意定期排放冷凝水。</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07415"/>
            <a:ext cx="4446270" cy="526605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898525" y="1410335"/>
            <a:ext cx="3884295" cy="513969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用离心、撞击、水洗等方法使压缩空气中凝聚的水分、油分等杂质从压缩空气中分离出来，让压缩空气得到初步净化。其结构形式有</a:t>
            </a:r>
            <a:r>
              <a:rPr lang="zh-CN" altLang="zh-CN" sz="2400" b="1" dirty="0">
                <a:solidFill>
                  <a:srgbClr val="C00000"/>
                </a:solidFill>
                <a:latin typeface="宋体" panose="02010600030101010101" pitchFamily="2" charset="-122"/>
                <a:ea typeface="宋体" panose="02010600030101010101" pitchFamily="2" charset="-122"/>
                <a:sym typeface="+mn-ea"/>
              </a:rPr>
              <a:t>环形回转式、撞击并折回式、离心旋转式、水浴式</a:t>
            </a:r>
            <a:r>
              <a:rPr lang="zh-CN" altLang="zh-CN" sz="2400" b="1" dirty="0">
                <a:latin typeface="宋体" panose="02010600030101010101" pitchFamily="2" charset="-122"/>
                <a:ea typeface="宋体" panose="02010600030101010101" pitchFamily="2" charset="-122"/>
                <a:sym typeface="+mn-ea"/>
              </a:rPr>
              <a:t>以及以上形式的组合使用等。</a:t>
            </a:r>
            <a:endParaRPr lang="zh-CN" altLang="zh-CN" sz="2400" b="1" dirty="0">
              <a:latin typeface="宋体" panose="02010600030101010101" pitchFamily="2" charset="-122"/>
              <a:ea typeface="宋体" panose="02010600030101010101" pitchFamily="2" charset="-122"/>
            </a:endParaRPr>
          </a:p>
          <a:p>
            <a:pPr marR="0" algn="just" defTabSz="914400" rtl="0" eaLnBrk="1" fontAlgn="base" latinLnBrk="0" hangingPunct="1">
              <a:lnSpc>
                <a:spcPct val="125000"/>
              </a:lnSpc>
              <a:spcBef>
                <a:spcPts val="0"/>
              </a:spcBef>
              <a:spcAft>
                <a:spcPct val="0"/>
              </a:spcAft>
              <a:buClrTx/>
              <a:buSzTx/>
              <a:buFont typeface="Wingdings" panose="05000000000000000000" pitchFamily="2" charset="2"/>
              <a:buNone/>
            </a:pPr>
            <a:endParaRPr kumimoji="0" lang="zh-CN" altLang="zh-CN" sz="2400" b="1" i="0" u="none" strike="noStrike" kern="1200" cap="none" spc="0" normalizeH="0" baseline="0" noProof="1">
              <a:solidFill>
                <a:schemeClr val="tx1"/>
              </a:solidFill>
              <a:latin typeface="宋体" panose="02010600030101010101" pitchFamily="2" charset="-122"/>
              <a:ea typeface="宋体" panose="02010600030101010101" pitchFamily="2" charset="-122"/>
              <a:cs typeface="+mn-cs"/>
            </a:endParaRP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14</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3. </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油水分离器</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20490" name="图片 13" descr="8.jpg"/>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5083810" y="1748155"/>
            <a:ext cx="3964940" cy="4826000"/>
          </a:xfrm>
          <a:prstGeom prst="rect">
            <a:avLst/>
          </a:prstGeom>
          <a:noFill/>
          <a:ln w="9525">
            <a:noFill/>
          </a:ln>
        </p:spPr>
      </p:pic>
      <p:pic>
        <p:nvPicPr>
          <p:cNvPr id="7" name="图片 22"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grpSp>
        <p:nvGrpSpPr>
          <p:cNvPr id="8" name="Group 8"/>
          <p:cNvGrpSpPr/>
          <p:nvPr/>
        </p:nvGrpSpPr>
        <p:grpSpPr>
          <a:xfrm>
            <a:off x="6089015" y="720725"/>
            <a:ext cx="1371600" cy="914400"/>
            <a:chOff x="0" y="0"/>
            <a:chExt cx="864" cy="576"/>
          </a:xfrm>
        </p:grpSpPr>
        <p:sp>
          <p:nvSpPr>
            <p:cNvPr id="20486" name="AutoShape 9"/>
            <p:cNvSpPr/>
            <p:nvPr/>
          </p:nvSpPr>
          <p:spPr>
            <a:xfrm>
              <a:off x="144" y="0"/>
              <a:ext cx="576" cy="576"/>
            </a:xfrm>
            <a:prstGeom prst="diamond">
              <a:avLst/>
            </a:prstGeom>
            <a:noFill/>
            <a:ln w="19050" cap="sq" cmpd="sng">
              <a:solidFill>
                <a:schemeClr val="tx1"/>
              </a:solidFill>
              <a:prstDash val="solid"/>
              <a:miter/>
              <a:headEnd type="none" w="med" len="med"/>
              <a:tailEnd type="none" w="med" len="med"/>
            </a:ln>
          </p:spPr>
          <p:txBody>
            <a:bodyPr wrap="none" anchor="ctr"/>
            <a:lstStyle/>
            <a:p>
              <a:endParaRPr lang="zh-CN" altLang="en-US" dirty="0">
                <a:latin typeface="Garamond" panose="02020404030301010803" pitchFamily="18" charset="0"/>
                <a:ea typeface="宋体" panose="02010600030101010101" pitchFamily="2" charset="-122"/>
              </a:endParaRPr>
            </a:p>
          </p:txBody>
        </p:sp>
        <p:sp>
          <p:nvSpPr>
            <p:cNvPr id="20487" name="未知"/>
            <p:cNvSpPr/>
            <p:nvPr/>
          </p:nvSpPr>
          <p:spPr>
            <a:xfrm>
              <a:off x="312" y="443"/>
              <a:ext cx="252" cy="1"/>
            </a:xfrm>
            <a:custGeom>
              <a:avLst/>
              <a:gdLst/>
              <a:ahLst/>
              <a:cxnLst>
                <a:cxn ang="0">
                  <a:pos x="0" y="0"/>
                </a:cxn>
                <a:cxn ang="0">
                  <a:pos x="252" y="1"/>
                </a:cxn>
              </a:cxnLst>
              <a:rect l="0" t="0" r="0" b="0"/>
              <a:pathLst>
                <a:path w="252" h="1">
                  <a:moveTo>
                    <a:pt x="0" y="0"/>
                  </a:moveTo>
                  <a:lnTo>
                    <a:pt x="252" y="1"/>
                  </a:lnTo>
                </a:path>
              </a:pathLst>
            </a:custGeom>
            <a:noFill/>
            <a:ln w="19050" cap="sq" cmpd="sng">
              <a:solidFill>
                <a:schemeClr val="tx1"/>
              </a:solidFill>
              <a:prstDash val="solid"/>
              <a:round/>
              <a:headEnd type="none" w="med" len="med"/>
              <a:tailEnd type="none" w="med" len="med"/>
            </a:ln>
          </p:spPr>
          <p:txBody>
            <a:bodyPr/>
            <a:lstStyle/>
            <a:p>
              <a:endParaRPr lang="zh-CN" altLang="en-US"/>
            </a:p>
          </p:txBody>
        </p:sp>
        <p:sp>
          <p:nvSpPr>
            <p:cNvPr id="20488" name="Line 11"/>
            <p:cNvSpPr/>
            <p:nvPr/>
          </p:nvSpPr>
          <p:spPr>
            <a:xfrm>
              <a:off x="720" y="288"/>
              <a:ext cx="144" cy="0"/>
            </a:xfrm>
            <a:prstGeom prst="line">
              <a:avLst/>
            </a:prstGeom>
            <a:ln w="19050" cap="sq" cmpd="sng">
              <a:solidFill>
                <a:schemeClr val="tx1"/>
              </a:solidFill>
              <a:prstDash val="solid"/>
              <a:round/>
              <a:headEnd type="none" w="med" len="med"/>
              <a:tailEnd type="none" w="med" len="med"/>
            </a:ln>
          </p:spPr>
        </p:sp>
        <p:sp>
          <p:nvSpPr>
            <p:cNvPr id="20489" name="Line 12"/>
            <p:cNvSpPr/>
            <p:nvPr/>
          </p:nvSpPr>
          <p:spPr>
            <a:xfrm>
              <a:off x="0" y="288"/>
              <a:ext cx="144" cy="0"/>
            </a:xfrm>
            <a:prstGeom prst="line">
              <a:avLst/>
            </a:prstGeom>
            <a:ln w="19050" cap="sq" cmpd="sng">
              <a:solidFill>
                <a:schemeClr val="tx1"/>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8" name="灯片编号占位符 3"/>
          <p:cNvSpPr txBox="1">
            <a:spLocks noGrp="1"/>
          </p:cNvSpPr>
          <p:nvPr/>
        </p:nvSpPr>
        <p:spPr>
          <a:xfrm>
            <a:off x="4391025" y="6604000"/>
            <a:ext cx="361950"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15</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7" name="圆角矩形 3"/>
          <p:cNvSpPr/>
          <p:nvPr/>
        </p:nvSpPr>
        <p:spPr>
          <a:xfrm>
            <a:off x="439420" y="1035685"/>
            <a:ext cx="8159115" cy="5406390"/>
          </a:xfrm>
          <a:prstGeom prst="roundRect">
            <a:avLst>
              <a:gd name="adj" fmla="val 4486"/>
            </a:avLst>
          </a:prstGeom>
          <a:solidFill>
            <a:schemeClr val="accent1">
              <a:lumMod val="20000"/>
              <a:lumOff val="80000"/>
              <a:alpha val="8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grpSp>
        <p:nvGrpSpPr>
          <p:cNvPr id="20" name="组合 19"/>
          <p:cNvGrpSpPr/>
          <p:nvPr/>
        </p:nvGrpSpPr>
        <p:grpSpPr>
          <a:xfrm>
            <a:off x="299720" y="594360"/>
            <a:ext cx="3006090" cy="529590"/>
            <a:chOff x="211" y="1942"/>
            <a:chExt cx="5382" cy="834"/>
          </a:xfrm>
        </p:grpSpPr>
        <p:sp>
          <p:nvSpPr>
            <p:cNvPr id="21"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23" name="Freeform 10"/>
            <p:cNvSpPr/>
            <p:nvPr/>
          </p:nvSpPr>
          <p:spPr>
            <a:xfrm>
              <a:off x="211"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chemeClr val="tx2">
                <a:lumMod val="40000"/>
                <a:lumOff val="60000"/>
              </a:schemeClr>
            </a:solidFill>
            <a:ln w="9525">
              <a:noFill/>
            </a:ln>
          </p:spPr>
          <p:txBody>
            <a:bodyPr/>
            <a:lstStyle/>
            <a:p>
              <a:endParaRPr lang="zh-CN" altLang="en-US" sz="6600"/>
            </a:p>
          </p:txBody>
        </p:sp>
        <p:sp>
          <p:nvSpPr>
            <p:cNvPr id="24" name="文本框 23"/>
            <p:cNvSpPr txBox="1"/>
            <p:nvPr/>
          </p:nvSpPr>
          <p:spPr>
            <a:xfrm>
              <a:off x="815" y="1942"/>
              <a:ext cx="4469" cy="725"/>
            </a:xfrm>
            <a:prstGeom prst="rect">
              <a:avLst/>
            </a:prstGeom>
            <a:noFill/>
          </p:spPr>
          <p:txBody>
            <a:bodyPr wrap="square" rtlCol="0" anchor="t">
              <a:spAutoFit/>
            </a:bodyPr>
            <a:lstStyle/>
            <a:p>
              <a:r>
                <a:rPr lang="en-US" sz="2400" b="1" dirty="0">
                  <a:solidFill>
                    <a:schemeClr val="bg1"/>
                  </a:solidFill>
                  <a:latin typeface="宋体" panose="02010600030101010101" pitchFamily="2" charset="-122"/>
                  <a:cs typeface="宋体" panose="02010600030101010101" pitchFamily="2" charset="-122"/>
                  <a:sym typeface="+mn-ea"/>
                </a:rPr>
                <a:t>4. </a:t>
              </a:r>
              <a:r>
                <a:rPr sz="2400" b="1" dirty="0">
                  <a:solidFill>
                    <a:schemeClr val="bg1"/>
                  </a:solidFill>
                  <a:latin typeface="宋体" panose="02010600030101010101" pitchFamily="2" charset="-122"/>
                  <a:cs typeface="宋体" panose="02010600030101010101" pitchFamily="2" charset="-122"/>
                  <a:sym typeface="+mn-ea"/>
                </a:rPr>
                <a:t>干燥器 </a:t>
              </a:r>
            </a:p>
          </p:txBody>
        </p:sp>
      </p:gr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19457" name="Text Box 4"/>
          <p:cNvSpPr txBox="1"/>
          <p:nvPr/>
        </p:nvSpPr>
        <p:spPr>
          <a:xfrm>
            <a:off x="636905" y="1280795"/>
            <a:ext cx="7776210" cy="6498590"/>
          </a:xfrm>
          <a:prstGeom prst="rect">
            <a:avLst/>
          </a:prstGeom>
          <a:noFill/>
          <a:ln w="9525">
            <a:noFill/>
          </a:ln>
        </p:spPr>
        <p:txBody>
          <a:bodyPr wrap="square" anchor="t">
            <a:spAutoFit/>
          </a:bodyPr>
          <a:lstStyle/>
          <a:p>
            <a:pPr marL="342900" indent="-342900" algn="just">
              <a:lnSpc>
                <a:spcPct val="125000"/>
              </a:lnSpc>
              <a:buFont typeface="Wingdings" panose="05000000000000000000" charset="0"/>
              <a:buChar char="u"/>
            </a:pPr>
            <a:r>
              <a:rPr lang="zh-CN" altLang="zh-CN" sz="2400" b="1" dirty="0">
                <a:solidFill>
                  <a:srgbClr val="C00000"/>
                </a:solidFill>
                <a:latin typeface="宋体" panose="02010600030101010101" pitchFamily="2" charset="-122"/>
                <a:cs typeface="宋体" panose="02010600030101010101" pitchFamily="2" charset="-122"/>
                <a:sym typeface="+mn-ea"/>
              </a:rPr>
              <a:t>作用：</a:t>
            </a:r>
            <a:r>
              <a:rPr lang="zh-CN" altLang="zh-CN" sz="2400" b="1" dirty="0">
                <a:latin typeface="宋体" panose="02010600030101010101" pitchFamily="2" charset="-122"/>
                <a:cs typeface="宋体" panose="02010600030101010101" pitchFamily="2" charset="-122"/>
                <a:sym typeface="+mn-ea"/>
              </a:rPr>
              <a:t>进一步吸收和排除压缩空气中的水分、油分，使之变为干燥空气，以供对气源品质要求较高的气动仪表、射流元件组成的系统使用。</a:t>
            </a:r>
          </a:p>
          <a:p>
            <a:pPr marL="342900" indent="-342900" algn="just">
              <a:lnSpc>
                <a:spcPct val="125000"/>
              </a:lnSpc>
              <a:buFont typeface="Wingdings" panose="05000000000000000000" charset="0"/>
              <a:buChar char="u"/>
            </a:pPr>
            <a:r>
              <a:rPr lang="zh-CN" altLang="zh-CN" sz="2400" b="1" dirty="0">
                <a:solidFill>
                  <a:srgbClr val="C00000"/>
                </a:solidFill>
                <a:latin typeface="宋体" panose="02010600030101010101" pitchFamily="2" charset="-122"/>
                <a:cs typeface="宋体" panose="02010600030101010101" pitchFamily="2" charset="-122"/>
                <a:sym typeface="+mn-ea"/>
              </a:rPr>
              <a:t>干燥方法：</a:t>
            </a:r>
            <a:r>
              <a:rPr lang="zh-CN" altLang="zh-CN" sz="2400" b="1" dirty="0">
                <a:latin typeface="宋体" panose="02010600030101010101" pitchFamily="2" charset="-122"/>
                <a:cs typeface="宋体" panose="02010600030101010101" pitchFamily="2" charset="-122"/>
                <a:sym typeface="+mn-ea"/>
              </a:rPr>
              <a:t>吸附法和冷冻法 </a:t>
            </a:r>
          </a:p>
          <a:p>
            <a:pPr marL="342900" indent="-342900" algn="just">
              <a:lnSpc>
                <a:spcPct val="125000"/>
              </a:lnSpc>
              <a:buFont typeface="Arial" panose="020B0604020202020204" pitchFamily="34" charset="0"/>
              <a:buChar char="•"/>
            </a:pPr>
            <a:r>
              <a:rPr lang="zh-CN" altLang="zh-CN" sz="2400" b="1" dirty="0">
                <a:solidFill>
                  <a:srgbClr val="C00000"/>
                </a:solidFill>
                <a:latin typeface="宋体" panose="02010600030101010101" pitchFamily="2" charset="-122"/>
                <a:cs typeface="宋体" panose="02010600030101010101" pitchFamily="2" charset="-122"/>
                <a:sym typeface="+mn-ea"/>
              </a:rPr>
              <a:t>冷冻法：</a:t>
            </a:r>
            <a:r>
              <a:rPr lang="zh-CN" altLang="zh-CN" sz="2400" b="1" dirty="0">
                <a:latin typeface="宋体" panose="02010600030101010101" pitchFamily="2" charset="-122"/>
                <a:cs typeface="宋体" panose="02010600030101010101" pitchFamily="2" charset="-122"/>
                <a:sym typeface="+mn-ea"/>
              </a:rPr>
              <a:t>利用制冷设备使空气冷却到-定的露点温度，析出空气中超过饱和水蒸汽压部分的水分，以降低其含湿量，增加干燥程度的方法。 </a:t>
            </a:r>
            <a:endParaRPr lang="zh-CN" altLang="zh-CN" sz="2400" b="1" dirty="0">
              <a:latin typeface="宋体" panose="02010600030101010101" pitchFamily="2" charset="-122"/>
              <a:cs typeface="宋体" panose="02010600030101010101" pitchFamily="2" charset="-122"/>
            </a:endParaRPr>
          </a:p>
          <a:p>
            <a:pPr marL="342900" indent="-342900" algn="just">
              <a:lnSpc>
                <a:spcPct val="125000"/>
              </a:lnSpc>
              <a:buFont typeface="Arial" panose="020B0604020202020204" pitchFamily="34" charset="0"/>
              <a:buChar char="•"/>
            </a:pPr>
            <a:r>
              <a:rPr lang="zh-CN" altLang="zh-CN" sz="2400" b="1" dirty="0">
                <a:solidFill>
                  <a:srgbClr val="C00000"/>
                </a:solidFill>
                <a:latin typeface="宋体" panose="02010600030101010101" pitchFamily="2" charset="-122"/>
                <a:cs typeface="宋体" panose="02010600030101010101" pitchFamily="2" charset="-122"/>
                <a:sym typeface="+mn-ea"/>
              </a:rPr>
              <a:t>吸附法：</a:t>
            </a:r>
            <a:r>
              <a:rPr lang="zh-CN" altLang="zh-CN" sz="2400" b="1" dirty="0">
                <a:latin typeface="宋体" panose="02010600030101010101" pitchFamily="2" charset="-122"/>
                <a:cs typeface="宋体" panose="02010600030101010101" pitchFamily="2" charset="-122"/>
                <a:sym typeface="+mn-ea"/>
              </a:rPr>
              <a:t>利用硅胶、铝胶、分子筛、焦炭等吸附剂吸收压缩空气中的水分，使压缩空气得到干燥的方法。吸附法除水效果很好。采用焦炭作吸附剂效果较差，但成本低，还可以吸附油分。</a:t>
            </a:r>
            <a:endParaRPr lang="zh-CN" altLang="zh-CN" sz="2400" b="1" dirty="0">
              <a:latin typeface="宋体" panose="02010600030101010101" pitchFamily="2" charset="-122"/>
              <a:cs typeface="宋体" panose="02010600030101010101" pitchFamily="2" charset="-122"/>
            </a:endParaRPr>
          </a:p>
          <a:p>
            <a:pPr marL="342900" indent="-342900" algn="just">
              <a:lnSpc>
                <a:spcPct val="120000"/>
              </a:lnSpc>
            </a:pPr>
            <a:endParaRPr lang="zh-CN" altLang="zh-CN" sz="2400" b="1" dirty="0">
              <a:latin typeface="仿宋_GB2312" pitchFamily="49" charset="-122"/>
              <a:ea typeface="仿宋_GB2312" pitchFamily="49" charset="-122"/>
            </a:endParaRPr>
          </a:p>
          <a:p>
            <a:pPr algn="just">
              <a:lnSpc>
                <a:spcPct val="120000"/>
              </a:lnSpc>
            </a:pPr>
            <a:endParaRPr lang="zh-CN" altLang="zh-CN" sz="2400" b="1" dirty="0">
              <a:latin typeface="宋体" panose="02010600030101010101" pitchFamily="2" charset="-122"/>
              <a:ea typeface="仿宋_GB2312" pitchFamily="49" charset="-122"/>
              <a:sym typeface="+mn-ea"/>
            </a:endParaRPr>
          </a:p>
          <a:p>
            <a:pPr algn="just">
              <a:lnSpc>
                <a:spcPct val="120000"/>
              </a:lnSpc>
            </a:pPr>
            <a:endParaRPr lang="zh-CN" altLang="en-US" sz="2400" b="1" dirty="0">
              <a:latin typeface="宋体" panose="02010600030101010101" pitchFamily="2" charset="-122"/>
              <a:cs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8" name="灯片编号占位符 3"/>
          <p:cNvSpPr txBox="1">
            <a:spLocks noGrp="1"/>
          </p:cNvSpPr>
          <p:nvPr/>
        </p:nvSpPr>
        <p:spPr>
          <a:xfrm>
            <a:off x="4391025" y="6604000"/>
            <a:ext cx="361950"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16</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7" name="圆角矩形 3"/>
          <p:cNvSpPr/>
          <p:nvPr/>
        </p:nvSpPr>
        <p:spPr>
          <a:xfrm>
            <a:off x="820420" y="1035685"/>
            <a:ext cx="7228840" cy="5567680"/>
          </a:xfrm>
          <a:prstGeom prst="roundRect">
            <a:avLst>
              <a:gd name="adj" fmla="val 4486"/>
            </a:avLst>
          </a:prstGeom>
          <a:solidFill>
            <a:schemeClr val="accent1">
              <a:lumMod val="20000"/>
              <a:lumOff val="80000"/>
              <a:alpha val="8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grpSp>
        <p:nvGrpSpPr>
          <p:cNvPr id="20" name="组合 19"/>
          <p:cNvGrpSpPr/>
          <p:nvPr/>
        </p:nvGrpSpPr>
        <p:grpSpPr>
          <a:xfrm>
            <a:off x="945515" y="594360"/>
            <a:ext cx="3006090" cy="529590"/>
            <a:chOff x="211" y="1942"/>
            <a:chExt cx="5382" cy="834"/>
          </a:xfrm>
        </p:grpSpPr>
        <p:sp>
          <p:nvSpPr>
            <p:cNvPr id="21"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23" name="Freeform 10"/>
            <p:cNvSpPr/>
            <p:nvPr/>
          </p:nvSpPr>
          <p:spPr>
            <a:xfrm>
              <a:off x="211"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chemeClr val="tx2">
                <a:lumMod val="40000"/>
                <a:lumOff val="60000"/>
              </a:schemeClr>
            </a:solidFill>
            <a:ln w="9525">
              <a:noFill/>
            </a:ln>
          </p:spPr>
          <p:txBody>
            <a:bodyPr/>
            <a:lstStyle/>
            <a:p>
              <a:endParaRPr lang="zh-CN" altLang="en-US" sz="6600"/>
            </a:p>
          </p:txBody>
        </p:sp>
        <p:sp>
          <p:nvSpPr>
            <p:cNvPr id="24" name="文本框 23"/>
            <p:cNvSpPr txBox="1"/>
            <p:nvPr/>
          </p:nvSpPr>
          <p:spPr>
            <a:xfrm>
              <a:off x="815" y="1942"/>
              <a:ext cx="4469" cy="725"/>
            </a:xfrm>
            <a:prstGeom prst="rect">
              <a:avLst/>
            </a:prstGeom>
            <a:noFill/>
          </p:spPr>
          <p:txBody>
            <a:bodyPr wrap="square" rtlCol="0" anchor="t">
              <a:spAutoFit/>
            </a:bodyPr>
            <a:lstStyle/>
            <a:p>
              <a:r>
                <a:rPr lang="en-US" sz="2400" b="1" dirty="0">
                  <a:solidFill>
                    <a:schemeClr val="bg1"/>
                  </a:solidFill>
                  <a:latin typeface="宋体" panose="02010600030101010101" pitchFamily="2" charset="-122"/>
                  <a:cs typeface="宋体" panose="02010600030101010101" pitchFamily="2" charset="-122"/>
                  <a:sym typeface="+mn-ea"/>
                </a:rPr>
                <a:t>4. </a:t>
              </a:r>
              <a:r>
                <a:rPr sz="2400" b="1" dirty="0">
                  <a:solidFill>
                    <a:schemeClr val="bg1"/>
                  </a:solidFill>
                  <a:latin typeface="宋体" panose="02010600030101010101" pitchFamily="2" charset="-122"/>
                  <a:cs typeface="宋体" panose="02010600030101010101" pitchFamily="2" charset="-122"/>
                  <a:sym typeface="+mn-ea"/>
                </a:rPr>
                <a:t>干燥器 </a:t>
              </a:r>
            </a:p>
          </p:txBody>
        </p:sp>
      </p:gr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22529" name="图片 8" descr="5.jpg"/>
          <p:cNvPicPr>
            <a:picLocks noChangeAspect="1"/>
          </p:cNvPicPr>
          <p:nvPr/>
        </p:nvPicPr>
        <p:blipFill>
          <a:blip r:embed="rId5">
            <a:clrChange>
              <a:clrFrom>
                <a:srgbClr val="F8F8F8">
                  <a:alpha val="100000"/>
                </a:srgbClr>
              </a:clrFrom>
              <a:clrTo>
                <a:srgbClr val="F8F8F8">
                  <a:alpha val="100000"/>
                  <a:alpha val="0"/>
                </a:srgbClr>
              </a:clrTo>
            </a:clrChange>
          </a:blip>
          <a:stretch>
            <a:fillRect/>
          </a:stretch>
        </p:blipFill>
        <p:spPr>
          <a:xfrm>
            <a:off x="2766695" y="1033145"/>
            <a:ext cx="3683000" cy="540893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07415"/>
            <a:ext cx="5306695" cy="547687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898525" y="1269365"/>
            <a:ext cx="4279265" cy="513969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mn-ea"/>
              </a:rPr>
              <a:t>贮气罐的作用：</a:t>
            </a:r>
            <a:r>
              <a:rPr lang="zh-CN" altLang="zh-CN" sz="2400" b="1" dirty="0">
                <a:latin typeface="宋体" panose="02010600030101010101" pitchFamily="2" charset="-122"/>
                <a:ea typeface="宋体" panose="02010600030101010101" pitchFamily="2" charset="-122"/>
                <a:sym typeface="+mn-ea"/>
              </a:rPr>
              <a:t> </a:t>
            </a:r>
          </a:p>
          <a:p>
            <a:pPr marL="0" marR="0" indent="0" algn="just" defTabSz="914400" rtl="0" eaLnBrk="1" latinLnBrk="0" hangingPunct="1">
              <a:lnSpc>
                <a:spcPct val="125000"/>
              </a:lnSpc>
              <a:spcBef>
                <a:spcPts val="0"/>
              </a:spcBef>
              <a:spcAft>
                <a:spcPct val="0"/>
              </a:spcAft>
              <a:buClrTx/>
              <a:buSzTx/>
              <a:buNone/>
            </a:pPr>
            <a:r>
              <a:rPr lang="zh-CN" altLang="zh-CN" sz="2400" b="1" dirty="0">
                <a:latin typeface="宋体" panose="02010600030101010101" pitchFamily="2" charset="-122"/>
                <a:ea typeface="宋体" panose="02010600030101010101" pitchFamily="2" charset="-122"/>
                <a:sym typeface="+mn-ea"/>
              </a:rPr>
              <a:t>（1）储存一定数量的压缩空气，保证输出气流的连续性；</a:t>
            </a:r>
          </a:p>
          <a:p>
            <a:pPr marL="0" marR="0" indent="0" algn="just" defTabSz="914400" rtl="0" eaLnBrk="1" latinLnBrk="0" hangingPunct="1">
              <a:lnSpc>
                <a:spcPct val="125000"/>
              </a:lnSpc>
              <a:spcBef>
                <a:spcPts val="0"/>
              </a:spcBef>
              <a:spcAft>
                <a:spcPct val="0"/>
              </a:spcAft>
              <a:buClrTx/>
              <a:buSzTx/>
              <a:buNone/>
            </a:pPr>
            <a:r>
              <a:rPr lang="zh-CN" altLang="zh-CN" sz="2400" b="1" dirty="0">
                <a:latin typeface="宋体" panose="02010600030101010101" pitchFamily="2" charset="-122"/>
                <a:ea typeface="宋体" panose="02010600030101010101" pitchFamily="2" charset="-122"/>
                <a:sym typeface="+mn-ea"/>
              </a:rPr>
              <a:t>（2）消除压力波动，稳定输出 ；</a:t>
            </a:r>
          </a:p>
          <a:p>
            <a:pPr marL="0" marR="0" indent="0" algn="just" defTabSz="914400" rtl="0" eaLnBrk="1" latinLnBrk="0" hangingPunct="1">
              <a:lnSpc>
                <a:spcPct val="125000"/>
              </a:lnSpc>
              <a:spcBef>
                <a:spcPts val="0"/>
              </a:spcBef>
              <a:spcAft>
                <a:spcPct val="0"/>
              </a:spcAft>
              <a:buClrTx/>
              <a:buSzTx/>
              <a:buNone/>
            </a:pPr>
            <a:r>
              <a:rPr lang="zh-CN" altLang="zh-CN" sz="2400" b="1" dirty="0">
                <a:latin typeface="宋体" panose="02010600030101010101" pitchFamily="2" charset="-122"/>
                <a:ea typeface="宋体" panose="02010600030101010101" pitchFamily="2" charset="-122"/>
                <a:sym typeface="+mn-ea"/>
              </a:rPr>
              <a:t>（3）当空压机停机或突然停电或设备发生故障时，储存空气或临时需要应急使用，保证系统安全；</a:t>
            </a:r>
          </a:p>
          <a:p>
            <a:pPr marL="0" marR="0" indent="0" algn="just" defTabSz="914400" rtl="0" eaLnBrk="1" latinLnBrk="0" hangingPunct="1">
              <a:lnSpc>
                <a:spcPct val="125000"/>
              </a:lnSpc>
              <a:spcBef>
                <a:spcPts val="0"/>
              </a:spcBef>
              <a:spcAft>
                <a:spcPct val="0"/>
              </a:spcAft>
              <a:buClrTx/>
              <a:buSzTx/>
              <a:buNone/>
            </a:pPr>
            <a:r>
              <a:rPr lang="zh-CN" altLang="zh-CN" sz="2400" b="1" dirty="0">
                <a:latin typeface="宋体" panose="02010600030101010101" pitchFamily="2" charset="-122"/>
                <a:ea typeface="宋体" panose="02010600030101010101" pitchFamily="2" charset="-122"/>
                <a:sym typeface="+mn-ea"/>
              </a:rPr>
              <a:t>（4）降低空气温度，进-步分离压缩空气中的水分和油分。 </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17</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5. 贮</a:t>
            </a:r>
            <a:r>
              <a:rPr lang="zh-CN" alt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气罐</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23568" name="图片 10" descr="9.jpg"/>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321425" y="2632075"/>
            <a:ext cx="2741295" cy="4082415"/>
          </a:xfrm>
          <a:prstGeom prst="rect">
            <a:avLst/>
          </a:prstGeom>
          <a:noFill/>
          <a:ln w="9525">
            <a:noFill/>
          </a:ln>
        </p:spPr>
      </p:pic>
      <p:grpSp>
        <p:nvGrpSpPr>
          <p:cNvPr id="2" name="Group 7"/>
          <p:cNvGrpSpPr/>
          <p:nvPr/>
        </p:nvGrpSpPr>
        <p:grpSpPr>
          <a:xfrm>
            <a:off x="6789420" y="645160"/>
            <a:ext cx="1447800" cy="1676400"/>
            <a:chOff x="0" y="0"/>
            <a:chExt cx="912" cy="1056"/>
          </a:xfrm>
        </p:grpSpPr>
        <p:grpSp>
          <p:nvGrpSpPr>
            <p:cNvPr id="23558" name="Group 8"/>
            <p:cNvGrpSpPr/>
            <p:nvPr/>
          </p:nvGrpSpPr>
          <p:grpSpPr>
            <a:xfrm>
              <a:off x="240" y="0"/>
              <a:ext cx="481" cy="240"/>
              <a:chOff x="0" y="0"/>
              <a:chExt cx="1104" cy="528"/>
            </a:xfrm>
          </p:grpSpPr>
          <p:sp>
            <p:nvSpPr>
              <p:cNvPr id="23559" name="Arc 9"/>
              <p:cNvSpPr/>
              <p:nvPr/>
            </p:nvSpPr>
            <p:spPr>
              <a:xfrm>
                <a:off x="528" y="0"/>
                <a:ext cx="576" cy="528"/>
              </a:xfrm>
              <a:custGeom>
                <a:avLst/>
                <a:gdLst/>
                <a:ahLst/>
                <a:cxnLst>
                  <a:cxn ang="0">
                    <a:pos x="0" y="0"/>
                  </a:cxn>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sq" cmpd="sng">
                <a:solidFill>
                  <a:schemeClr val="tx1"/>
                </a:solidFill>
                <a:prstDash val="solid"/>
                <a:round/>
                <a:headEnd type="none" w="med" len="med"/>
                <a:tailEnd type="none" w="med" len="med"/>
              </a:ln>
            </p:spPr>
            <p:txBody>
              <a:bodyPr/>
              <a:lstStyle/>
              <a:p>
                <a:endParaRPr lang="zh-CN" altLang="en-US"/>
              </a:p>
            </p:txBody>
          </p:sp>
          <p:sp>
            <p:nvSpPr>
              <p:cNvPr id="23560" name="Arc 10"/>
              <p:cNvSpPr/>
              <p:nvPr/>
            </p:nvSpPr>
            <p:spPr>
              <a:xfrm flipH="1">
                <a:off x="0" y="0"/>
                <a:ext cx="528" cy="528"/>
              </a:xfrm>
              <a:custGeom>
                <a:avLst/>
                <a:gdLst/>
                <a:ahLst/>
                <a:cxnLst>
                  <a:cxn ang="0">
                    <a:pos x="0" y="0"/>
                  </a:cxn>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sq" cmpd="sng">
                <a:solidFill>
                  <a:schemeClr val="tx1"/>
                </a:solidFill>
                <a:prstDash val="solid"/>
                <a:round/>
                <a:headEnd type="none" w="med" len="med"/>
                <a:tailEnd type="none" w="med" len="med"/>
              </a:ln>
            </p:spPr>
            <p:txBody>
              <a:bodyPr/>
              <a:lstStyle/>
              <a:p>
                <a:endParaRPr lang="zh-CN" altLang="en-US"/>
              </a:p>
            </p:txBody>
          </p:sp>
        </p:grpSp>
        <p:sp>
          <p:nvSpPr>
            <p:cNvPr id="23561" name="Line 11"/>
            <p:cNvSpPr/>
            <p:nvPr/>
          </p:nvSpPr>
          <p:spPr>
            <a:xfrm>
              <a:off x="240" y="240"/>
              <a:ext cx="0" cy="576"/>
            </a:xfrm>
            <a:prstGeom prst="line">
              <a:avLst/>
            </a:prstGeom>
            <a:ln w="19050" cap="sq" cmpd="sng">
              <a:solidFill>
                <a:schemeClr val="tx1"/>
              </a:solidFill>
              <a:prstDash val="solid"/>
              <a:round/>
              <a:headEnd type="none" w="med" len="med"/>
              <a:tailEnd type="none" w="med" len="med"/>
            </a:ln>
          </p:spPr>
        </p:sp>
        <p:sp>
          <p:nvSpPr>
            <p:cNvPr id="23562" name="Line 12"/>
            <p:cNvSpPr/>
            <p:nvPr/>
          </p:nvSpPr>
          <p:spPr>
            <a:xfrm>
              <a:off x="720" y="240"/>
              <a:ext cx="0" cy="576"/>
            </a:xfrm>
            <a:prstGeom prst="line">
              <a:avLst/>
            </a:prstGeom>
            <a:ln w="19050" cap="sq" cmpd="sng">
              <a:solidFill>
                <a:schemeClr val="tx1"/>
              </a:solidFill>
              <a:prstDash val="solid"/>
              <a:round/>
              <a:headEnd type="none" w="med" len="med"/>
              <a:tailEnd type="none" w="med" len="med"/>
            </a:ln>
          </p:spPr>
        </p:sp>
        <p:grpSp>
          <p:nvGrpSpPr>
            <p:cNvPr id="23563" name="Group 13"/>
            <p:cNvGrpSpPr/>
            <p:nvPr/>
          </p:nvGrpSpPr>
          <p:grpSpPr>
            <a:xfrm flipV="1">
              <a:off x="240" y="816"/>
              <a:ext cx="481" cy="240"/>
              <a:chOff x="0" y="0"/>
              <a:chExt cx="1104" cy="528"/>
            </a:xfrm>
          </p:grpSpPr>
          <p:sp>
            <p:nvSpPr>
              <p:cNvPr id="23564" name="Arc 14"/>
              <p:cNvSpPr/>
              <p:nvPr/>
            </p:nvSpPr>
            <p:spPr>
              <a:xfrm>
                <a:off x="528" y="0"/>
                <a:ext cx="576" cy="528"/>
              </a:xfrm>
              <a:custGeom>
                <a:avLst/>
                <a:gdLst/>
                <a:ahLst/>
                <a:cxnLst>
                  <a:cxn ang="0">
                    <a:pos x="0" y="0"/>
                  </a:cxn>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sq" cmpd="sng">
                <a:solidFill>
                  <a:schemeClr val="tx1"/>
                </a:solidFill>
                <a:prstDash val="solid"/>
                <a:round/>
                <a:headEnd type="none" w="med" len="med"/>
                <a:tailEnd type="none" w="med" len="med"/>
              </a:ln>
            </p:spPr>
            <p:txBody>
              <a:bodyPr/>
              <a:lstStyle/>
              <a:p>
                <a:endParaRPr lang="zh-CN" altLang="en-US"/>
              </a:p>
            </p:txBody>
          </p:sp>
          <p:sp>
            <p:nvSpPr>
              <p:cNvPr id="23565" name="Arc 15"/>
              <p:cNvSpPr/>
              <p:nvPr/>
            </p:nvSpPr>
            <p:spPr>
              <a:xfrm flipH="1">
                <a:off x="0" y="0"/>
                <a:ext cx="528" cy="528"/>
              </a:xfrm>
              <a:custGeom>
                <a:avLst/>
                <a:gdLst/>
                <a:ahLst/>
                <a:cxnLst>
                  <a:cxn ang="0">
                    <a:pos x="0" y="0"/>
                  </a:cxn>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sq" cmpd="sng">
                <a:solidFill>
                  <a:schemeClr val="tx1"/>
                </a:solidFill>
                <a:prstDash val="solid"/>
                <a:round/>
                <a:headEnd type="none" w="med" len="med"/>
                <a:tailEnd type="none" w="med" len="med"/>
              </a:ln>
            </p:spPr>
            <p:txBody>
              <a:bodyPr/>
              <a:lstStyle/>
              <a:p>
                <a:endParaRPr lang="zh-CN" altLang="en-US"/>
              </a:p>
            </p:txBody>
          </p:sp>
        </p:grpSp>
        <p:sp>
          <p:nvSpPr>
            <p:cNvPr id="23566" name="Line 16"/>
            <p:cNvSpPr/>
            <p:nvPr/>
          </p:nvSpPr>
          <p:spPr>
            <a:xfrm>
              <a:off x="720" y="240"/>
              <a:ext cx="192" cy="0"/>
            </a:xfrm>
            <a:prstGeom prst="line">
              <a:avLst/>
            </a:prstGeom>
            <a:ln w="19050" cap="sq" cmpd="sng">
              <a:solidFill>
                <a:schemeClr val="tx1"/>
              </a:solidFill>
              <a:prstDash val="solid"/>
              <a:round/>
              <a:headEnd type="none" w="med" len="med"/>
              <a:tailEnd type="none" w="med" len="med"/>
            </a:ln>
          </p:spPr>
        </p:sp>
        <p:sp>
          <p:nvSpPr>
            <p:cNvPr id="23567" name="Line 17"/>
            <p:cNvSpPr/>
            <p:nvPr/>
          </p:nvSpPr>
          <p:spPr>
            <a:xfrm>
              <a:off x="0" y="816"/>
              <a:ext cx="240" cy="0"/>
            </a:xfrm>
            <a:prstGeom prst="line">
              <a:avLst/>
            </a:prstGeom>
            <a:ln w="19050" cap="sq" cmpd="sng">
              <a:solidFill>
                <a:schemeClr val="tx1"/>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4578" name="圆角矩形 3"/>
          <p:cNvSpPr/>
          <p:nvPr/>
        </p:nvSpPr>
        <p:spPr>
          <a:xfrm>
            <a:off x="231775" y="1236663"/>
            <a:ext cx="8620125" cy="4852987"/>
          </a:xfrm>
          <a:prstGeom prst="roundRect">
            <a:avLst>
              <a:gd name="adj" fmla="val 4486"/>
            </a:avLst>
          </a:prstGeom>
          <a:solidFill>
            <a:srgbClr val="DCE6F2">
              <a:alpha val="5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24579" name="Rectangle 3"/>
          <p:cNvSpPr>
            <a:spLocks noGrp="1"/>
          </p:cNvSpPr>
          <p:nvPr>
            <p:ph type="body" sz="half" idx="1"/>
          </p:nvPr>
        </p:nvSpPr>
        <p:spPr>
          <a:xfrm>
            <a:off x="473075" y="628650"/>
            <a:ext cx="5378450" cy="608013"/>
          </a:xfrm>
        </p:spPr>
        <p:txBody>
          <a:bodyPr vert="horz" wrap="square" lIns="91440" tIns="45720" rIns="91440" bIns="45720" anchor="t"/>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二、气动辅件元件</a:t>
            </a:r>
          </a:p>
        </p:txBody>
      </p:sp>
      <p:sp>
        <p:nvSpPr>
          <p:cNvPr id="24580"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24581"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24582" name="文本框 8"/>
          <p:cNvSpPr txBox="1"/>
          <p:nvPr/>
        </p:nvSpPr>
        <p:spPr>
          <a:xfrm>
            <a:off x="4416425" y="2874963"/>
            <a:ext cx="311150" cy="1106487"/>
          </a:xfrm>
          <a:prstGeom prst="rect">
            <a:avLst/>
          </a:prstGeom>
          <a:noFill/>
          <a:ln w="9525">
            <a:noFill/>
          </a:ln>
        </p:spPr>
        <p:txBody>
          <a:bodyPr wrap="none" anchor="t">
            <a:spAutoFit/>
          </a:bodyPr>
          <a:lstStyle/>
          <a:p>
            <a:endParaRPr lang="zh-CN" altLang="en-US" sz="6600">
              <a:latin typeface="Garamond" panose="02020404030301010803" pitchFamily="18" charset="0"/>
              <a:ea typeface="宋体" panose="02010600030101010101" pitchFamily="2" charset="-122"/>
            </a:endParaRPr>
          </a:p>
        </p:txBody>
      </p:sp>
      <p:sp>
        <p:nvSpPr>
          <p:cNvPr id="24583" name="Rectangle 3"/>
          <p:cNvSpPr>
            <a:spLocks noGrp="1"/>
          </p:cNvSpPr>
          <p:nvPr/>
        </p:nvSpPr>
        <p:spPr>
          <a:xfrm>
            <a:off x="473075" y="1395413"/>
            <a:ext cx="8140700" cy="5049837"/>
          </a:xfrm>
          <a:prstGeom prst="rect">
            <a:avLst/>
          </a:prstGeom>
          <a:noFill/>
          <a:ln w="9525">
            <a:noFill/>
          </a:ln>
        </p:spPr>
        <p:txBody>
          <a:bodyPr wrap="square" lIns="91440" tIns="45720" rIns="91440" bIns="45720" anchor="t"/>
          <a:lstStyle/>
          <a:p>
            <a:pPr indent="-342900" algn="just">
              <a:lnSpc>
                <a:spcPct val="150000"/>
              </a:lnSpc>
            </a:pPr>
            <a:r>
              <a:rPr lang="zh-CN" altLang="en-US" sz="2400" b="1" dirty="0">
                <a:solidFill>
                  <a:srgbClr val="C00000"/>
                </a:solidFill>
                <a:latin typeface="宋体" panose="02010600030101010101" pitchFamily="2" charset="-122"/>
                <a:ea typeface="宋体" panose="02010600030101010101" pitchFamily="2" charset="-122"/>
              </a:rPr>
              <a:t>（一）气动三大件</a:t>
            </a:r>
            <a:endParaRPr lang="zh-CN" altLang="en-US" sz="2400" b="1" dirty="0">
              <a:latin typeface="宋体" panose="02010600030101010101" pitchFamily="2" charset="-122"/>
              <a:ea typeface="宋体" panose="02010600030101010101" pitchFamily="2" charset="-122"/>
            </a:endParaRPr>
          </a:p>
          <a:p>
            <a:pPr indent="-342900" algn="just">
              <a:lnSpc>
                <a:spcPct val="150000"/>
              </a:lnSpc>
              <a:buChar char="•"/>
            </a:pPr>
            <a:r>
              <a:rPr lang="zh-CN" altLang="en-US" sz="2400" b="1" dirty="0">
                <a:latin typeface="宋体" panose="02010600030101010101" pitchFamily="2" charset="-122"/>
                <a:ea typeface="宋体" panose="02010600030101010101" pitchFamily="2" charset="-122"/>
              </a:rPr>
              <a:t>分水滤气器、减压阀和油雾器一起被称为气动三大件。</a:t>
            </a:r>
          </a:p>
          <a:p>
            <a:pPr indent="-342900" algn="just">
              <a:lnSpc>
                <a:spcPct val="150000"/>
              </a:lnSpc>
              <a:buChar char="•"/>
            </a:pPr>
            <a:r>
              <a:rPr lang="zh-CN" altLang="en-US" sz="2400" b="1" dirty="0">
                <a:latin typeface="宋体" panose="02010600030101010101" pitchFamily="2" charset="-122"/>
                <a:ea typeface="宋体" panose="02010600030101010101" pitchFamily="2" charset="-122"/>
              </a:rPr>
              <a:t>三大件无管连接而成的组件称为三联件。</a:t>
            </a:r>
          </a:p>
          <a:p>
            <a:pPr indent="-342900" algn="just">
              <a:lnSpc>
                <a:spcPct val="150000"/>
              </a:lnSpc>
              <a:buChar char="•"/>
            </a:pPr>
            <a:r>
              <a:rPr lang="zh-CN" altLang="en-US" sz="2400" b="1" dirty="0">
                <a:latin typeface="宋体" panose="02010600030101010101" pitchFamily="2" charset="-122"/>
                <a:ea typeface="宋体" panose="02010600030101010101" pitchFamily="2" charset="-122"/>
              </a:rPr>
              <a:t>三大件是多数气动系统中不可缺少的气源装置，安装在用气设备近处，是压缩空气质量的最后保证。</a:t>
            </a:r>
          </a:p>
          <a:p>
            <a:pPr indent="-342900" algn="just">
              <a:lnSpc>
                <a:spcPct val="150000"/>
              </a:lnSpc>
              <a:buChar char="•"/>
            </a:pPr>
            <a:r>
              <a:rPr lang="zh-CN" altLang="en-US" sz="2400" b="1" dirty="0">
                <a:latin typeface="宋体" panose="02010600030101010101" pitchFamily="2" charset="-122"/>
                <a:ea typeface="宋体" panose="02010600030101010101" pitchFamily="2" charset="-122"/>
              </a:rPr>
              <a:t>三大件的安装顺序依进气方向分别为分水滤气器、减压阀和油雾器。在使用中可以根据实际要求采用一件或两件，也可多于三件。 </a:t>
            </a:r>
          </a:p>
        </p:txBody>
      </p:sp>
      <p:sp>
        <p:nvSpPr>
          <p:cNvPr id="24584" name="灯片编号占位符 3"/>
          <p:cNvSpPr txBox="1">
            <a:spLocks noGrp="1"/>
          </p:cNvSpPr>
          <p:nvPr/>
        </p:nvSpPr>
        <p:spPr>
          <a:xfrm>
            <a:off x="4192588" y="6604000"/>
            <a:ext cx="517525" cy="365125"/>
          </a:xfrm>
          <a:prstGeom prst="rect">
            <a:avLst/>
          </a:prstGeom>
          <a:noFill/>
          <a:ln w="9525">
            <a:noFill/>
          </a:ln>
        </p:spPr>
        <p:txBody>
          <a:bodyPr wrap="square" lIns="91440" tIns="45720" rIns="91440" bIns="45720" anchor="ctr"/>
          <a:lstStyle/>
          <a:p>
            <a:pPr algn="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r" eaLnBrk="0" hangingPunct="0"/>
              <a:t>18</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4" name="矩形 3"/>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24586" name="图片 1"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5000"/>
          </a:blip>
          <a:stretch>
            <a:fillRect/>
          </a:stretch>
        </a:blipFill>
        <a:effectLst/>
      </p:bgPr>
    </p:bg>
    <p:spTree>
      <p:nvGrpSpPr>
        <p:cNvPr id="1" name=""/>
        <p:cNvGrpSpPr/>
        <p:nvPr/>
      </p:nvGrpSpPr>
      <p:grpSpPr>
        <a:xfrm>
          <a:off x="0" y="0"/>
          <a:ext cx="0" cy="0"/>
          <a:chOff x="0" y="0"/>
          <a:chExt cx="0" cy="0"/>
        </a:xfrm>
      </p:grpSpPr>
      <p:sp>
        <p:nvSpPr>
          <p:cNvPr id="43017" name="Freeform 7"/>
          <p:cNvSpPr/>
          <p:nvPr/>
        </p:nvSpPr>
        <p:spPr>
          <a:xfrm>
            <a:off x="1055370" y="1141095"/>
            <a:ext cx="275590" cy="469900"/>
          </a:xfrm>
          <a:custGeom>
            <a:avLst/>
            <a:gdLst/>
            <a:ahLst/>
            <a:cxnLst>
              <a:cxn ang="0">
                <a:pos x="0" y="0"/>
              </a:cxn>
              <a:cxn ang="0">
                <a:pos x="82550" y="107165"/>
              </a:cxn>
              <a:cxn ang="0">
                <a:pos x="82550" y="470336"/>
              </a:cxn>
              <a:cxn ang="0">
                <a:pos x="0" y="363171"/>
              </a:cxn>
              <a:cxn ang="0">
                <a:pos x="0" y="0"/>
              </a:cxn>
            </a:cxnLst>
            <a:rect l="0" t="0" r="0" b="0"/>
            <a:pathLst>
              <a:path w="102" h="474">
                <a:moveTo>
                  <a:pt x="0" y="0"/>
                </a:moveTo>
                <a:lnTo>
                  <a:pt x="102" y="108"/>
                </a:lnTo>
                <a:lnTo>
                  <a:pt x="102" y="474"/>
                </a:lnTo>
                <a:lnTo>
                  <a:pt x="0" y="366"/>
                </a:lnTo>
                <a:lnTo>
                  <a:pt x="0" y="0"/>
                </a:lnTo>
                <a:close/>
              </a:path>
            </a:pathLst>
          </a:custGeom>
          <a:solidFill>
            <a:schemeClr val="tx1">
              <a:lumMod val="65000"/>
              <a:lumOff val="35000"/>
            </a:schemeClr>
          </a:solidFill>
          <a:ln w="9525">
            <a:noFill/>
          </a:ln>
        </p:spPr>
        <p:txBody>
          <a:bodyPr/>
          <a:lstStyle/>
          <a:p>
            <a:endParaRPr lang="zh-CN" altLang="en-US" sz="6600"/>
          </a:p>
        </p:txBody>
      </p:sp>
      <p:sp>
        <p:nvSpPr>
          <p:cNvPr id="7" name="矩形 6"/>
          <p:cNvSpPr/>
          <p:nvPr/>
        </p:nvSpPr>
        <p:spPr>
          <a:xfrm>
            <a:off x="1330960" y="1180465"/>
            <a:ext cx="6480810" cy="53187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灯片编号占位符 3"/>
          <p:cNvSpPr txBox="1">
            <a:spLocks noGrp="1"/>
          </p:cNvSpPr>
          <p:nvPr/>
        </p:nvSpPr>
        <p:spPr>
          <a:xfrm>
            <a:off x="4360545" y="6604635"/>
            <a:ext cx="42545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19</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43018" name="Freeform 9"/>
          <p:cNvSpPr/>
          <p:nvPr/>
        </p:nvSpPr>
        <p:spPr>
          <a:xfrm>
            <a:off x="1054100" y="855980"/>
            <a:ext cx="5984875" cy="649605"/>
          </a:xfrm>
          <a:custGeom>
            <a:avLst/>
            <a:gdLst/>
            <a:ahLst/>
            <a:cxnLst>
              <a:cxn ang="0">
                <a:pos x="0" y="0"/>
              </a:cxn>
              <a:cxn ang="0">
                <a:pos x="2062163" y="0"/>
              </a:cxn>
              <a:cxn ang="0">
                <a:pos x="1943145" y="183707"/>
              </a:cxn>
              <a:cxn ang="0">
                <a:pos x="2062163" y="363442"/>
              </a:cxn>
              <a:cxn ang="0">
                <a:pos x="0" y="363442"/>
              </a:cxn>
              <a:cxn ang="0">
                <a:pos x="0" y="0"/>
              </a:cxn>
            </a:cxnLst>
            <a:rect l="0" t="0" r="0" b="0"/>
            <a:pathLst>
              <a:path w="2547" h="366">
                <a:moveTo>
                  <a:pt x="0" y="0"/>
                </a:moveTo>
                <a:lnTo>
                  <a:pt x="2547" y="0"/>
                </a:lnTo>
                <a:lnTo>
                  <a:pt x="2400" y="185"/>
                </a:lnTo>
                <a:lnTo>
                  <a:pt x="2547" y="366"/>
                </a:lnTo>
                <a:lnTo>
                  <a:pt x="0" y="366"/>
                </a:lnTo>
                <a:lnTo>
                  <a:pt x="0" y="0"/>
                </a:lnTo>
                <a:close/>
              </a:path>
            </a:pathLst>
          </a:custGeom>
          <a:solidFill>
            <a:schemeClr val="accent1">
              <a:lumMod val="50000"/>
            </a:schemeClr>
          </a:solidFill>
          <a:ln w="9525">
            <a:noFill/>
          </a:ln>
        </p:spPr>
        <p:txBody>
          <a:bodyPr/>
          <a:lstStyle/>
          <a:p>
            <a:endParaRPr lang="zh-CN" altLang="en-US" sz="6600"/>
          </a:p>
        </p:txBody>
      </p:sp>
      <p:sp>
        <p:nvSpPr>
          <p:cNvPr id="6" name="文本框 5"/>
          <p:cNvSpPr txBox="1"/>
          <p:nvPr/>
        </p:nvSpPr>
        <p:spPr>
          <a:xfrm>
            <a:off x="1330960" y="877570"/>
            <a:ext cx="5377815" cy="583565"/>
          </a:xfrm>
          <a:prstGeom prst="rect">
            <a:avLst/>
          </a:prstGeom>
          <a:noFill/>
        </p:spPr>
        <p:txBody>
          <a:bodyPr wrap="square" rtlCol="0" anchor="t">
            <a:spAutoFit/>
          </a:bodyPr>
          <a:lstStyle/>
          <a:p>
            <a:r>
              <a:rPr lang="zh-CN" altLang="en-US" sz="3200" b="1">
                <a:solidFill>
                  <a:schemeClr val="bg1"/>
                </a:solidFill>
                <a:latin typeface="Yuanti SC Bold" charset="-122"/>
                <a:ea typeface="Yuanti SC Bold" charset="-122"/>
              </a:rPr>
              <a:t>图分水滤气器结构 </a:t>
            </a: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0" name="图片 9" descr="页脚"/>
          <p:cNvPicPr>
            <a:picLocks noChangeAspect="1"/>
          </p:cNvPicPr>
          <p:nvPr/>
        </p:nvPicPr>
        <p:blipFill>
          <a:blip r:embed="rId4"/>
          <a:srcRect l="7058" r="2210"/>
          <a:stretch>
            <a:fillRect/>
          </a:stretch>
        </p:blipFill>
        <p:spPr>
          <a:xfrm>
            <a:off x="-12700" y="6092825"/>
            <a:ext cx="9274175" cy="976630"/>
          </a:xfrm>
          <a:prstGeom prst="rect">
            <a:avLst/>
          </a:prstGeom>
        </p:spPr>
      </p:pic>
      <p:pic>
        <p:nvPicPr>
          <p:cNvPr id="26626" name="Picture 3"/>
          <p:cNvPicPr>
            <a:picLocks noChangeAspect="1"/>
          </p:cNvPicPr>
          <p:nvPr/>
        </p:nvPicPr>
        <p:blipFill>
          <a:blip r:embed="rId5"/>
          <a:stretch>
            <a:fillRect/>
          </a:stretch>
        </p:blipFill>
        <p:spPr>
          <a:xfrm>
            <a:off x="1943100" y="1605280"/>
            <a:ext cx="5095875" cy="47663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018"/>
                                        </p:tgtEl>
                                        <p:attrNameLst>
                                          <p:attrName>style.visibility</p:attrName>
                                        </p:attrNameLst>
                                      </p:cBhvr>
                                      <p:to>
                                        <p:strVal val="visible"/>
                                      </p:to>
                                    </p:set>
                                    <p:animEffect transition="in" filter="wipe(left)">
                                      <p:cBhvr>
                                        <p:cTn id="7" dur="500"/>
                                        <p:tgtEl>
                                          <p:spTgt spid="430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3017"/>
                                        </p:tgtEl>
                                        <p:attrNameLst>
                                          <p:attrName>style.visibility</p:attrName>
                                        </p:attrNameLst>
                                      </p:cBhvr>
                                      <p:to>
                                        <p:strVal val="visible"/>
                                      </p:to>
                                    </p:set>
                                    <p:animEffect transition="in" filter="wipe(right)">
                                      <p:cBhvr>
                                        <p:cTn id="11" dur="3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cstate="print">
            <a:alphaModFix amt="25000"/>
          </a:blip>
          <a:stretch>
            <a:fillRect/>
          </a:stretch>
        </a:blipFill>
        <a:effectLst/>
      </p:bgPr>
    </p:bg>
    <p:spTree>
      <p:nvGrpSpPr>
        <p:cNvPr id="1" name=""/>
        <p:cNvGrpSpPr/>
        <p:nvPr/>
      </p:nvGrpSpPr>
      <p:grpSpPr>
        <a:xfrm>
          <a:off x="0" y="0"/>
          <a:ext cx="0" cy="0"/>
          <a:chOff x="0" y="0"/>
          <a:chExt cx="0" cy="0"/>
        </a:xfrm>
      </p:grpSpPr>
      <p:sp>
        <p:nvSpPr>
          <p:cNvPr id="7170" name="灯片编号占位符 3"/>
          <p:cNvSpPr txBox="1">
            <a:spLocks noGrp="1"/>
          </p:cNvSpPr>
          <p:nvPr/>
        </p:nvSpPr>
        <p:spPr>
          <a:xfrm>
            <a:off x="4433888" y="6569075"/>
            <a:ext cx="277812"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2</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9" name="椭圆 8"/>
          <p:cNvSpPr/>
          <p:nvPr/>
        </p:nvSpPr>
        <p:spPr>
          <a:xfrm>
            <a:off x="7032625" y="4298950"/>
            <a:ext cx="1584325" cy="1512888"/>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8" name="椭圆 7"/>
          <p:cNvSpPr/>
          <p:nvPr/>
        </p:nvSpPr>
        <p:spPr>
          <a:xfrm>
            <a:off x="4879975" y="4300538"/>
            <a:ext cx="1584325" cy="1512888"/>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7" name="椭圆 6"/>
          <p:cNvSpPr/>
          <p:nvPr/>
        </p:nvSpPr>
        <p:spPr>
          <a:xfrm>
            <a:off x="2709863" y="4300538"/>
            <a:ext cx="1584325" cy="1512888"/>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6" name="椭圆 5"/>
          <p:cNvSpPr/>
          <p:nvPr/>
        </p:nvSpPr>
        <p:spPr>
          <a:xfrm>
            <a:off x="539750" y="4300538"/>
            <a:ext cx="1582738" cy="1512888"/>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7" name="椭圆 16"/>
          <p:cNvSpPr/>
          <p:nvPr/>
        </p:nvSpPr>
        <p:spPr>
          <a:xfrm>
            <a:off x="5075238" y="4483100"/>
            <a:ext cx="1195388" cy="1147763"/>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6600" strike="noStrike" noProof="1"/>
              <a:t>z</a:t>
            </a:r>
          </a:p>
        </p:txBody>
      </p:sp>
      <p:pic>
        <p:nvPicPr>
          <p:cNvPr id="7176" name="图片 18" descr="03"/>
          <p:cNvPicPr>
            <a:picLocks noChangeAspect="1"/>
          </p:cNvPicPr>
          <p:nvPr/>
        </p:nvPicPr>
        <p:blipFill>
          <a:blip r:embed="rId3" cstate="print"/>
          <a:srcRect l="20679" t="12068" r="20013" b="12500"/>
          <a:stretch>
            <a:fillRect/>
          </a:stretch>
        </p:blipFill>
        <p:spPr>
          <a:xfrm>
            <a:off x="4997450" y="4556125"/>
            <a:ext cx="1349375" cy="1074738"/>
          </a:xfrm>
          <a:prstGeom prst="rect">
            <a:avLst/>
          </a:prstGeom>
          <a:noFill/>
          <a:ln w="9525">
            <a:noFill/>
          </a:ln>
        </p:spPr>
      </p:pic>
      <p:sp>
        <p:nvSpPr>
          <p:cNvPr id="10" name="椭圆 9"/>
          <p:cNvSpPr/>
          <p:nvPr/>
        </p:nvSpPr>
        <p:spPr>
          <a:xfrm>
            <a:off x="2905125" y="4483100"/>
            <a:ext cx="1193800" cy="1147763"/>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1" name="椭圆 10"/>
          <p:cNvSpPr/>
          <p:nvPr/>
        </p:nvSpPr>
        <p:spPr>
          <a:xfrm>
            <a:off x="733425" y="4483100"/>
            <a:ext cx="1195388" cy="1146175"/>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2" name="椭圆 11"/>
          <p:cNvSpPr/>
          <p:nvPr/>
        </p:nvSpPr>
        <p:spPr>
          <a:xfrm>
            <a:off x="7226300" y="4484688"/>
            <a:ext cx="1195388" cy="1146175"/>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180" name="图片 14" descr="02"/>
          <p:cNvPicPr>
            <a:picLocks noChangeAspect="1"/>
          </p:cNvPicPr>
          <p:nvPr/>
        </p:nvPicPr>
        <p:blipFill>
          <a:blip r:embed="rId4" cstate="print"/>
          <a:srcRect l="19601" t="12186" r="19824" b="12688"/>
          <a:stretch>
            <a:fillRect/>
          </a:stretch>
        </p:blipFill>
        <p:spPr>
          <a:xfrm>
            <a:off x="2709863" y="4554538"/>
            <a:ext cx="1385887" cy="1074737"/>
          </a:xfrm>
          <a:prstGeom prst="rect">
            <a:avLst/>
          </a:prstGeom>
          <a:noFill/>
          <a:ln w="9525">
            <a:noFill/>
          </a:ln>
        </p:spPr>
      </p:pic>
      <p:pic>
        <p:nvPicPr>
          <p:cNvPr id="7181" name="图片 19" descr="04"/>
          <p:cNvPicPr>
            <a:picLocks noChangeAspect="1"/>
          </p:cNvPicPr>
          <p:nvPr/>
        </p:nvPicPr>
        <p:blipFill>
          <a:blip r:embed="rId5" cstate="print"/>
          <a:srcRect l="25192" t="21736" r="24857" b="21408"/>
          <a:stretch>
            <a:fillRect/>
          </a:stretch>
        </p:blipFill>
        <p:spPr>
          <a:xfrm>
            <a:off x="7104063" y="4606925"/>
            <a:ext cx="1439862" cy="1023938"/>
          </a:xfrm>
          <a:prstGeom prst="rect">
            <a:avLst/>
          </a:prstGeom>
          <a:noFill/>
          <a:ln w="9525">
            <a:noFill/>
          </a:ln>
        </p:spPr>
      </p:pic>
      <p:pic>
        <p:nvPicPr>
          <p:cNvPr id="7182" name="图片 13" descr="01"/>
          <p:cNvPicPr>
            <a:picLocks noChangeAspect="1"/>
          </p:cNvPicPr>
          <p:nvPr/>
        </p:nvPicPr>
        <p:blipFill>
          <a:blip r:embed="rId6" cstate="print"/>
          <a:srcRect l="19934" t="10625" r="21295" b="13087"/>
          <a:stretch>
            <a:fillRect/>
          </a:stretch>
        </p:blipFill>
        <p:spPr>
          <a:xfrm rot="1200000">
            <a:off x="620713" y="4524375"/>
            <a:ext cx="1420812" cy="1152525"/>
          </a:xfrm>
          <a:prstGeom prst="rect">
            <a:avLst/>
          </a:prstGeom>
          <a:noFill/>
          <a:ln w="9525">
            <a:noFill/>
          </a:ln>
        </p:spPr>
      </p:pic>
      <p:pic>
        <p:nvPicPr>
          <p:cNvPr id="7183" name="图片 22" descr="页脚"/>
          <p:cNvPicPr>
            <a:picLocks noChangeAspect="1"/>
          </p:cNvPicPr>
          <p:nvPr/>
        </p:nvPicPr>
        <p:blipFill>
          <a:blip r:embed="rId7"/>
          <a:srcRect l="7567" r="2701"/>
          <a:stretch>
            <a:fillRect/>
          </a:stretch>
        </p:blipFill>
        <p:spPr>
          <a:xfrm>
            <a:off x="-12700" y="6089650"/>
            <a:ext cx="9170988" cy="976313"/>
          </a:xfrm>
          <a:prstGeom prst="rect">
            <a:avLst/>
          </a:prstGeom>
          <a:noFill/>
          <a:ln w="9525">
            <a:noFill/>
          </a:ln>
        </p:spPr>
      </p:pic>
      <p:pic>
        <p:nvPicPr>
          <p:cNvPr id="7184" name="图片 28" descr="校徽02"/>
          <p:cNvPicPr>
            <a:picLocks noChangeAspect="1"/>
          </p:cNvPicPr>
          <p:nvPr/>
        </p:nvPicPr>
        <p:blipFill>
          <a:blip r:embed="rId8" cstate="print"/>
          <a:stretch>
            <a:fillRect/>
          </a:stretch>
        </p:blipFill>
        <p:spPr>
          <a:xfrm>
            <a:off x="331788" y="69850"/>
            <a:ext cx="304800" cy="304800"/>
          </a:xfrm>
          <a:prstGeom prst="rect">
            <a:avLst/>
          </a:prstGeom>
          <a:noFill/>
          <a:ln w="9525">
            <a:noFill/>
          </a:ln>
        </p:spPr>
      </p:pic>
      <p:sp>
        <p:nvSpPr>
          <p:cNvPr id="7185" name="文本框 29"/>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sp>
        <p:nvSpPr>
          <p:cNvPr id="32" name="矩形 31"/>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11266" name="内容占位符 1"/>
          <p:cNvSpPr>
            <a:spLocks noGrp="1"/>
          </p:cNvSpPr>
          <p:nvPr>
            <p:ph idx="1"/>
          </p:nvPr>
        </p:nvSpPr>
        <p:spPr>
          <a:xfrm>
            <a:off x="455613" y="1720850"/>
            <a:ext cx="8229600" cy="1516063"/>
          </a:xfrm>
        </p:spPr>
        <p:txBody>
          <a:bodyPr vert="horz" wrap="square" lIns="91440" tIns="45720" rIns="91440" bIns="45720" numCol="1" rtlCol="0" anchor="t" anchorCtr="0" compatLnSpc="1">
            <a:noAutofit/>
          </a:body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7200" b="1" i="0" u="none" strike="noStrike" kern="1200" cap="none" spc="0" normalizeH="0" baseline="0" noProof="0" dirty="0">
                <a:ln>
                  <a:noFill/>
                </a:ln>
                <a:solidFill>
                  <a:schemeClr val="tx1">
                    <a:lumMod val="50000"/>
                    <a:lumOff val="50000"/>
                  </a:schemeClr>
                </a:solidFill>
                <a:effectLst/>
                <a:uLnTx/>
                <a:uFillTx/>
                <a:latin typeface="Hiragino Sans GB W6" charset="-122"/>
                <a:ea typeface="Hiragino Sans GB W6" charset="-122"/>
                <a:cs typeface="+mn-cs"/>
              </a:rPr>
              <a:t>气压传动基本元件</a:t>
            </a:r>
          </a:p>
        </p:txBody>
      </p:sp>
      <p:sp>
        <p:nvSpPr>
          <p:cNvPr id="7188" name="文本框 34"/>
          <p:cNvSpPr txBox="1"/>
          <p:nvPr/>
        </p:nvSpPr>
        <p:spPr>
          <a:xfrm>
            <a:off x="668338" y="3165475"/>
            <a:ext cx="7808912" cy="460375"/>
          </a:xfrm>
          <a:prstGeom prst="rect">
            <a:avLst/>
          </a:prstGeom>
          <a:noFill/>
          <a:ln w="9525">
            <a:noFill/>
          </a:ln>
        </p:spPr>
        <p:txBody>
          <a:bodyPr wrap="square" anchor="t">
            <a:spAutoFit/>
          </a:bodyPr>
          <a:lstStyle/>
          <a:p>
            <a:pPr algn="ctr"/>
            <a:r>
              <a:rPr lang="zh-CN" sz="2400">
                <a:solidFill>
                  <a:srgbClr val="808080"/>
                </a:solidFill>
                <a:latin typeface="Calibri" panose="020F0502020204030204" pitchFamily="34" charset="0"/>
                <a:ea typeface="宋体" panose="02010600030101010101" pitchFamily="2" charset="-122"/>
              </a:rPr>
              <a:t>Pneumatic </a:t>
            </a:r>
            <a:r>
              <a:rPr lang="en-US" altLang="zh-CN" sz="2400">
                <a:solidFill>
                  <a:srgbClr val="808080"/>
                </a:solidFill>
                <a:latin typeface="Calibri" panose="020F0502020204030204" pitchFamily="34" charset="0"/>
                <a:ea typeface="宋体" panose="02010600030101010101" pitchFamily="2" charset="-122"/>
              </a:rPr>
              <a:t>T</a:t>
            </a:r>
            <a:r>
              <a:rPr lang="zh-CN" sz="2400">
                <a:solidFill>
                  <a:srgbClr val="808080"/>
                </a:solidFill>
                <a:latin typeface="Calibri" panose="020F0502020204030204" pitchFamily="34" charset="0"/>
                <a:ea typeface="宋体" panose="02010600030101010101" pitchFamily="2" charset="-122"/>
              </a:rPr>
              <a:t>ransmission </a:t>
            </a:r>
            <a:r>
              <a:rPr lang="en-US" altLang="zh-CN" sz="2400">
                <a:solidFill>
                  <a:srgbClr val="808080"/>
                </a:solidFill>
                <a:latin typeface="Calibri" panose="020F0502020204030204" pitchFamily="34" charset="0"/>
                <a:ea typeface="宋体" panose="02010600030101010101" pitchFamily="2" charset="-122"/>
              </a:rPr>
              <a:t>B</a:t>
            </a:r>
            <a:r>
              <a:rPr lang="zh-CN" sz="2400">
                <a:solidFill>
                  <a:srgbClr val="808080"/>
                </a:solidFill>
                <a:latin typeface="Calibri" panose="020F0502020204030204" pitchFamily="34" charset="0"/>
                <a:ea typeface="宋体" panose="02010600030101010101" pitchFamily="2" charset="-122"/>
              </a:rPr>
              <a:t>asic </a:t>
            </a:r>
            <a:r>
              <a:rPr lang="en-US" altLang="zh-CN" sz="2400">
                <a:solidFill>
                  <a:srgbClr val="808080"/>
                </a:solidFill>
                <a:latin typeface="Calibri" panose="020F0502020204030204" pitchFamily="34" charset="0"/>
                <a:ea typeface="宋体" panose="02010600030101010101" pitchFamily="2" charset="-122"/>
              </a:rPr>
              <a:t>E</a:t>
            </a:r>
            <a:r>
              <a:rPr lang="zh-CN" sz="2400">
                <a:solidFill>
                  <a:srgbClr val="808080"/>
                </a:solidFill>
                <a:latin typeface="Calibri" panose="020F0502020204030204" pitchFamily="34" charset="0"/>
                <a:ea typeface="宋体" panose="02010600030101010101" pitchFamily="2" charset="-122"/>
              </a:rPr>
              <a:t>lement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07415"/>
            <a:ext cx="8143240" cy="547687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898525" y="1269365"/>
            <a:ext cx="7595235" cy="513969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mn-ea"/>
              </a:rPr>
              <a:t>作用：</a:t>
            </a:r>
            <a:r>
              <a:rPr lang="zh-CN" altLang="zh-CN" sz="2400" b="1" dirty="0">
                <a:latin typeface="宋体" panose="02010600030101010101" pitchFamily="2" charset="-122"/>
                <a:ea typeface="宋体" panose="02010600030101010101" pitchFamily="2" charset="-122"/>
                <a:sym typeface="+mn-ea"/>
              </a:rPr>
              <a:t>滤去空气中的灰尘和杂质，并将空气中的水分分离出来。</a:t>
            </a:r>
          </a:p>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mn-ea"/>
              </a:rPr>
              <a:t>工作原理：</a:t>
            </a:r>
            <a:r>
              <a:rPr lang="zh-CN" altLang="zh-CN" sz="2400" b="1" dirty="0">
                <a:latin typeface="宋体" panose="02010600030101010101" pitchFamily="2" charset="-122"/>
                <a:ea typeface="宋体" panose="02010600030101010101" pitchFamily="2" charset="-122"/>
                <a:sym typeface="+mn-ea"/>
              </a:rPr>
              <a:t>分水滤气器的结构原理如图所示。压缩空气从输入口进入后被引进旋风叶子，旋风叶子上冲制有很多小缺口，迫使空气沿切线方向产生强烈的旋转，使混杂在空气中的杂质获得较大的离心力。从气体中分离出来的水滴、油滴和灰尘沿水杯滤芯的内壁流到水杯的底部，并定期从排水阀放掉。进来的气体经过离心旋转后还要经滤芯的进一步过滤，然后从输出口输出。挡水板是为防止杯中污水被卷起破坏滤芯的过滤作用而设置的。</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20</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分水滤气器 </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07415"/>
            <a:ext cx="8171815" cy="550164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925195" y="1508125"/>
            <a:ext cx="7595235" cy="485648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mn-ea"/>
              </a:rPr>
              <a:t>主要性能指标： </a:t>
            </a:r>
          </a:p>
          <a:p>
            <a:pPr marL="0" marR="0" indent="0" algn="just" defTabSz="914400" rtl="0" eaLnBrk="1" latinLnBrk="0" hangingPunct="1">
              <a:lnSpc>
                <a:spcPct val="125000"/>
              </a:lnSpc>
              <a:spcBef>
                <a:spcPts val="0"/>
              </a:spcBef>
              <a:spcAft>
                <a:spcPct val="0"/>
              </a:spcAft>
              <a:buClrTx/>
              <a:buSzTx/>
              <a:buFont typeface="Wingdings" panose="05000000000000000000" charset="0"/>
              <a:buNone/>
            </a:pPr>
            <a:r>
              <a:rPr lang="zh-CN" altLang="zh-CN" sz="2400" b="1" dirty="0">
                <a:latin typeface="宋体" panose="02010600030101010101" pitchFamily="2" charset="-122"/>
                <a:ea typeface="宋体" panose="02010600030101010101" pitchFamily="2" charset="-122"/>
                <a:sym typeface="+mn-ea"/>
              </a:rPr>
              <a:t>① 过滤度</a:t>
            </a:r>
            <a:r>
              <a:rPr lang="en-US" altLang="zh-CN" sz="2400" b="1" dirty="0">
                <a:latin typeface="宋体" panose="02010600030101010101" pitchFamily="2" charset="-122"/>
                <a:ea typeface="宋体" panose="02010600030101010101" pitchFamily="2" charset="-122"/>
                <a:sym typeface="+mn-ea"/>
              </a:rPr>
              <a:t>——</a:t>
            </a:r>
            <a:r>
              <a:rPr lang="zh-CN" altLang="zh-CN" sz="2400" b="1" dirty="0">
                <a:latin typeface="宋体" panose="02010600030101010101" pitchFamily="2" charset="-122"/>
                <a:ea typeface="宋体" panose="02010600030101010101" pitchFamily="2" charset="-122"/>
                <a:sym typeface="+mn-ea"/>
              </a:rPr>
              <a:t>指允许通过的杂质颗粒的最大直径。可根据需要选择相应的过滤度。 </a:t>
            </a:r>
          </a:p>
          <a:p>
            <a:pPr marL="0" marR="0" indent="0" algn="just" defTabSz="914400" rtl="0" eaLnBrk="1" latinLnBrk="0" hangingPunct="1">
              <a:lnSpc>
                <a:spcPct val="125000"/>
              </a:lnSpc>
              <a:spcBef>
                <a:spcPts val="0"/>
              </a:spcBef>
              <a:spcAft>
                <a:spcPct val="0"/>
              </a:spcAft>
              <a:buClrTx/>
              <a:buSzTx/>
              <a:buFont typeface="Wingdings" panose="05000000000000000000" charset="0"/>
              <a:buNone/>
            </a:pPr>
            <a:r>
              <a:rPr lang="zh-CN" altLang="zh-CN" sz="2400" b="1" dirty="0">
                <a:latin typeface="宋体" panose="02010600030101010101" pitchFamily="2" charset="-122"/>
                <a:ea typeface="宋体" panose="02010600030101010101" pitchFamily="2" charset="-122"/>
                <a:sym typeface="+mn-ea"/>
              </a:rPr>
              <a:t>② 水分离率</a:t>
            </a:r>
            <a:r>
              <a:rPr lang="en-US" altLang="zh-CN" sz="2400" b="1" dirty="0">
                <a:latin typeface="宋体" panose="02010600030101010101" pitchFamily="2" charset="-122"/>
                <a:ea typeface="宋体" panose="02010600030101010101" pitchFamily="2" charset="-122"/>
                <a:sym typeface="+mn-ea"/>
              </a:rPr>
              <a:t>——</a:t>
            </a:r>
            <a:r>
              <a:rPr lang="zh-CN" altLang="zh-CN" sz="2400" b="1" dirty="0">
                <a:latin typeface="宋体" panose="02010600030101010101" pitchFamily="2" charset="-122"/>
                <a:ea typeface="宋体" panose="02010600030101010101" pitchFamily="2" charset="-122"/>
                <a:sym typeface="+mn-ea"/>
              </a:rPr>
              <a:t>指分离水分的能力，定义为</a:t>
            </a:r>
          </a:p>
          <a:p>
            <a:pPr marL="0" marR="0" indent="0" algn="just" defTabSz="914400" rtl="0" eaLnBrk="1" latinLnBrk="0" hangingPunct="1">
              <a:lnSpc>
                <a:spcPct val="125000"/>
              </a:lnSpc>
              <a:spcBef>
                <a:spcPts val="0"/>
              </a:spcBef>
              <a:spcAft>
                <a:spcPct val="0"/>
              </a:spcAft>
              <a:buClrTx/>
              <a:buSzTx/>
              <a:buFont typeface="Wingdings" panose="05000000000000000000" charset="0"/>
              <a:buNone/>
            </a:pPr>
            <a:r>
              <a:rPr lang="zh-CN" altLang="zh-CN" sz="2400" b="1" dirty="0">
                <a:latin typeface="宋体" panose="02010600030101010101" pitchFamily="2" charset="-122"/>
                <a:ea typeface="宋体" panose="02010600030101010101" pitchFamily="2" charset="-122"/>
                <a:sym typeface="+mn-ea"/>
              </a:rPr>
              <a:t> </a:t>
            </a:r>
          </a:p>
          <a:p>
            <a:pPr marL="0" marR="0" indent="0" algn="just" defTabSz="914400" rtl="0" eaLnBrk="1" latinLnBrk="0" hangingPunct="1">
              <a:lnSpc>
                <a:spcPct val="125000"/>
              </a:lnSpc>
              <a:spcBef>
                <a:spcPts val="0"/>
              </a:spcBef>
              <a:spcAft>
                <a:spcPct val="0"/>
              </a:spcAft>
              <a:buClrTx/>
              <a:buSzTx/>
              <a:buFont typeface="Wingdings" panose="05000000000000000000" charset="0"/>
              <a:buNone/>
            </a:pPr>
            <a:endParaRPr lang="zh-CN" altLang="zh-CN" sz="2400" b="1" dirty="0">
              <a:latin typeface="宋体" panose="02010600030101010101" pitchFamily="2" charset="-122"/>
              <a:ea typeface="宋体" panose="02010600030101010101" pitchFamily="2" charset="-122"/>
              <a:sym typeface="+mn-ea"/>
            </a:endParaRPr>
          </a:p>
          <a:p>
            <a:pPr marL="0" marR="0" indent="0" algn="just" defTabSz="914400" rtl="0" eaLnBrk="1" latinLnBrk="0" hangingPunct="1">
              <a:lnSpc>
                <a:spcPct val="125000"/>
              </a:lnSpc>
              <a:spcBef>
                <a:spcPts val="0"/>
              </a:spcBef>
              <a:spcAft>
                <a:spcPct val="0"/>
              </a:spcAft>
              <a:buClrTx/>
              <a:buSzTx/>
              <a:buFont typeface="Wingdings" panose="05000000000000000000" charset="0"/>
              <a:buNone/>
            </a:pPr>
            <a:endParaRPr lang="zh-CN" altLang="zh-CN" sz="2400" b="1" dirty="0">
              <a:latin typeface="宋体" panose="02010600030101010101" pitchFamily="2" charset="-122"/>
              <a:ea typeface="宋体" panose="02010600030101010101" pitchFamily="2" charset="-122"/>
              <a:sym typeface="+mn-ea"/>
            </a:endParaRPr>
          </a:p>
          <a:p>
            <a:pPr marL="0" marR="0" indent="0" algn="just" defTabSz="914400" rtl="0" eaLnBrk="1" latinLnBrk="0" hangingPunct="1">
              <a:lnSpc>
                <a:spcPct val="125000"/>
              </a:lnSpc>
              <a:spcBef>
                <a:spcPts val="0"/>
              </a:spcBef>
              <a:spcAft>
                <a:spcPct val="0"/>
              </a:spcAft>
              <a:buClrTx/>
              <a:buSzTx/>
              <a:buFont typeface="Wingdings" panose="05000000000000000000" charset="0"/>
              <a:buNone/>
            </a:pPr>
            <a:endParaRPr lang="zh-CN" altLang="zh-CN" sz="2400" b="1" dirty="0">
              <a:latin typeface="宋体" panose="02010600030101010101" pitchFamily="2" charset="-122"/>
              <a:ea typeface="宋体" panose="02010600030101010101" pitchFamily="2" charset="-122"/>
              <a:sym typeface="+mn-ea"/>
            </a:endParaRP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宋体" panose="02010600030101010101" pitchFamily="2" charset="-122"/>
              </a:rPr>
              <a:t>式中,φ1和φ2分别是分水滤气器前、后空气的相对湿度。 规定分水滤气器的水分离率不小于65%。</a:t>
            </a:r>
            <a:endParaRPr lang="zh-CN" altLang="zh-CN" sz="2400" b="1" dirty="0">
              <a:latin typeface="宋体" panose="02010600030101010101" pitchFamily="2" charset="-122"/>
              <a:ea typeface="宋体" panose="02010600030101010101" pitchFamily="2" charset="-122"/>
              <a:sym typeface="+mn-ea"/>
            </a:endParaRP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21</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4"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分水滤气器 </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graphicFrame>
        <p:nvGraphicFramePr>
          <p:cNvPr id="2050" name="Object 2" descr="image1"/>
          <p:cNvGraphicFramePr>
            <a:graphicFrameLocks/>
          </p:cNvGraphicFramePr>
          <p:nvPr/>
        </p:nvGraphicFramePr>
        <p:xfrm>
          <a:off x="2735263" y="3736975"/>
          <a:ext cx="3671887" cy="1223963"/>
        </p:xfrm>
        <a:graphic>
          <a:graphicData uri="http://schemas.openxmlformats.org/presentationml/2006/ole">
            <p:oleObj spid="_x0000_s2050" r:id="rId6" imgW="1335239" imgH="445080" progId="Equation.3">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07415"/>
            <a:ext cx="8171815" cy="518287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925195" y="1508125"/>
            <a:ext cx="7595235" cy="485648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mn-ea"/>
              </a:rPr>
              <a:t>主要性能指标： </a:t>
            </a:r>
          </a:p>
          <a:p>
            <a:pPr marL="0" marR="0" indent="0" algn="just" defTabSz="914400" rtl="0" eaLnBrk="1" latinLnBrk="0" hangingPunct="1">
              <a:lnSpc>
                <a:spcPct val="125000"/>
              </a:lnSpc>
              <a:spcBef>
                <a:spcPts val="0"/>
              </a:spcBef>
              <a:spcAft>
                <a:spcPct val="0"/>
              </a:spcAft>
              <a:buClrTx/>
              <a:buSzTx/>
              <a:buFont typeface="Wingdings" panose="05000000000000000000" charset="0"/>
              <a:buNone/>
            </a:pPr>
            <a:r>
              <a:rPr altLang="zh-CN" sz="2400" b="1" dirty="0">
                <a:latin typeface="宋体" panose="02010600030101010101" pitchFamily="2" charset="-122"/>
                <a:ea typeface="宋体" panose="02010600030101010101" pitchFamily="2" charset="-122"/>
                <a:sym typeface="+mn-ea"/>
              </a:rPr>
              <a:t>③ 流量特性</a:t>
            </a:r>
            <a:r>
              <a:rPr lang="en-US" sz="2400" b="1" dirty="0">
                <a:latin typeface="宋体" panose="02010600030101010101" pitchFamily="2" charset="-122"/>
                <a:ea typeface="宋体" panose="02010600030101010101" pitchFamily="2" charset="-122"/>
                <a:sym typeface="+mn-ea"/>
              </a:rPr>
              <a:t>——</a:t>
            </a:r>
            <a:r>
              <a:rPr altLang="zh-CN" sz="2400" b="1" dirty="0">
                <a:latin typeface="宋体" panose="02010600030101010101" pitchFamily="2" charset="-122"/>
                <a:ea typeface="宋体" panose="02010600030101010101" pitchFamily="2" charset="-122"/>
                <a:sym typeface="+mn-ea"/>
              </a:rPr>
              <a:t>表示一定压力的压缩空气入入分水滤气器后，其输出压力与输入流量之间的关系。在额定流量下，输入压力与输出压力之差不超过输入压力的5%。</a:t>
            </a:r>
          </a:p>
          <a:p>
            <a:pPr marL="0" marR="0" indent="0" algn="just" defTabSz="914400" rtl="0" eaLnBrk="1" latinLnBrk="0" hangingPunct="1">
              <a:lnSpc>
                <a:spcPct val="125000"/>
              </a:lnSpc>
              <a:spcBef>
                <a:spcPts val="0"/>
              </a:spcBef>
              <a:spcAft>
                <a:spcPct val="0"/>
              </a:spcAft>
              <a:buClrTx/>
              <a:buSzTx/>
              <a:buFont typeface="Wingdings" panose="05000000000000000000" charset="0"/>
              <a:buNone/>
            </a:pPr>
            <a:r>
              <a:rPr lang="zh-CN" altLang="zh-CN" sz="2400" b="1" dirty="0">
                <a:latin typeface="宋体" panose="02010600030101010101" pitchFamily="2" charset="-122"/>
                <a:ea typeface="宋体" panose="02010600030101010101" pitchFamily="2" charset="-122"/>
                <a:sym typeface="宋体" panose="02010600030101010101" pitchFamily="2" charset="-122"/>
              </a:rPr>
              <a:t>④ 虑灰效率</a:t>
            </a:r>
            <a:r>
              <a:rPr lang="en-US" altLang="zh-CN" sz="2400" b="1" dirty="0">
                <a:latin typeface="宋体" panose="02010600030101010101" pitchFamily="2" charset="-122"/>
                <a:ea typeface="宋体" panose="02010600030101010101" pitchFamily="2" charset="-122"/>
                <a:sym typeface="宋体" panose="02010600030101010101" pitchFamily="2" charset="-122"/>
              </a:rPr>
              <a:t>——</a:t>
            </a:r>
            <a:r>
              <a:rPr lang="zh-CN" altLang="zh-CN" sz="2400" b="1" dirty="0">
                <a:latin typeface="宋体" panose="02010600030101010101" pitchFamily="2" charset="-122"/>
                <a:ea typeface="宋体" panose="02010600030101010101" pitchFamily="2" charset="-122"/>
                <a:sym typeface="宋体" panose="02010600030101010101" pitchFamily="2" charset="-122"/>
              </a:rPr>
              <a:t>是指过滤器收集到的杂质重量与进入过滤器杂质的总重量之比</a:t>
            </a:r>
          </a:p>
          <a:p>
            <a:pPr marL="0" marR="0" indent="0" algn="just" defTabSz="914400" rtl="0" eaLnBrk="1" latinLnBrk="0" hangingPunct="1">
              <a:lnSpc>
                <a:spcPct val="125000"/>
              </a:lnSpc>
              <a:spcBef>
                <a:spcPts val="0"/>
              </a:spcBef>
              <a:spcAft>
                <a:spcPct val="0"/>
              </a:spcAft>
              <a:buClrTx/>
              <a:buSzTx/>
              <a:buFont typeface="Wingdings" panose="05000000000000000000" charset="0"/>
              <a:buNone/>
            </a:pPr>
            <a:r>
              <a:rPr altLang="zh-CN" sz="2400" b="1" dirty="0">
                <a:latin typeface="宋体" panose="02010600030101010101" pitchFamily="2" charset="-122"/>
                <a:ea typeface="宋体" panose="02010600030101010101" pitchFamily="2" charset="-122"/>
                <a:sym typeface="+mn-ea"/>
              </a:rPr>
              <a:t> </a:t>
            </a:r>
            <a:r>
              <a:rPr lang="zh-CN" altLang="zh-CN" sz="2400" b="1" dirty="0">
                <a:latin typeface="宋体" panose="02010600030101010101" pitchFamily="2" charset="-122"/>
                <a:ea typeface="宋体" panose="02010600030101010101" pitchFamily="2" charset="-122"/>
                <a:sym typeface="+mn-ea"/>
              </a:rPr>
              <a:t> </a:t>
            </a:r>
          </a:p>
          <a:p>
            <a:pPr marL="0" marR="0" indent="0" algn="just" defTabSz="914400" rtl="0" eaLnBrk="1" latinLnBrk="0" hangingPunct="1">
              <a:lnSpc>
                <a:spcPct val="125000"/>
              </a:lnSpc>
              <a:spcBef>
                <a:spcPts val="0"/>
              </a:spcBef>
              <a:spcAft>
                <a:spcPct val="0"/>
              </a:spcAft>
              <a:buClrTx/>
              <a:buSzTx/>
              <a:buFont typeface="Wingdings" panose="05000000000000000000" charset="0"/>
              <a:buNone/>
            </a:pPr>
            <a:endParaRPr lang="zh-CN" altLang="zh-CN" sz="2400" b="1" dirty="0">
              <a:latin typeface="宋体" panose="02010600030101010101" pitchFamily="2" charset="-122"/>
              <a:ea typeface="宋体" panose="02010600030101010101" pitchFamily="2" charset="-122"/>
              <a:sym typeface="+mn-ea"/>
            </a:endParaRP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22</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4"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分水滤气器 </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graphicFrame>
        <p:nvGraphicFramePr>
          <p:cNvPr id="3074" name="Object 2" descr="image1"/>
          <p:cNvGraphicFramePr>
            <a:graphicFrameLocks/>
          </p:cNvGraphicFramePr>
          <p:nvPr/>
        </p:nvGraphicFramePr>
        <p:xfrm>
          <a:off x="3673475" y="4481513"/>
          <a:ext cx="1798638" cy="1250950"/>
        </p:xfrm>
        <a:graphic>
          <a:graphicData uri="http://schemas.openxmlformats.org/presentationml/2006/ole">
            <p:oleObj spid="_x0000_s3074" r:id="rId6" imgW="584708" imgH="406753" progId="Equation.3">
              <p:embed/>
            </p:oleObj>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07415"/>
            <a:ext cx="8171815" cy="559117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1266" name="Rectangle 3"/>
          <p:cNvSpPr>
            <a:spLocks noGrp="1"/>
          </p:cNvSpPr>
          <p:nvPr>
            <p:ph idx="1"/>
          </p:nvPr>
        </p:nvSpPr>
        <p:spPr>
          <a:xfrm>
            <a:off x="636905" y="1530350"/>
            <a:ext cx="2745740" cy="485648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pPr>
            <a:r>
              <a:rPr sz="2400" b="1" dirty="0">
                <a:latin typeface="宋体" panose="02010600030101010101" pitchFamily="2" charset="-122"/>
                <a:ea typeface="宋体" panose="02010600030101010101" pitchFamily="2" charset="-122"/>
                <a:sym typeface="+mn-ea"/>
              </a:rPr>
              <a:t>油雾器是一种特殊的注油装置。</a:t>
            </a:r>
          </a:p>
          <a:p>
            <a:pPr marR="0" algn="just" defTabSz="914400" rtl="0" eaLnBrk="1" latinLnBrk="0" hangingPunct="1">
              <a:lnSpc>
                <a:spcPct val="125000"/>
              </a:lnSpc>
              <a:spcBef>
                <a:spcPts val="0"/>
              </a:spcBef>
              <a:spcAft>
                <a:spcPct val="0"/>
              </a:spcAft>
              <a:buClrTx/>
              <a:buSzTx/>
            </a:pPr>
            <a:r>
              <a:rPr sz="2400" b="1" dirty="0">
                <a:latin typeface="宋体" panose="02010600030101010101" pitchFamily="2" charset="-122"/>
                <a:ea typeface="宋体" panose="02010600030101010101" pitchFamily="2" charset="-122"/>
                <a:sym typeface="+mn-ea"/>
              </a:rPr>
              <a:t>当压缩空气流过时，它将润滑油喷射成雾状。随压缩空气一起流渗透需要润滑的部件，达到润滑的目的。 </a:t>
            </a:r>
            <a:endParaRPr lang="zh-CN" altLang="zh-CN" sz="2400" b="1" dirty="0">
              <a:solidFill>
                <a:srgbClr val="C00000"/>
              </a:solidFill>
              <a:latin typeface="宋体" panose="02010600030101010101" pitchFamily="2" charset="-122"/>
              <a:ea typeface="宋体" panose="02010600030101010101" pitchFamily="2" charset="-122"/>
              <a:sym typeface="+mn-ea"/>
            </a:endParaRPr>
          </a:p>
          <a:p>
            <a:pPr marR="0" algn="just" defTabSz="914400" rtl="0" eaLnBrk="1" latinLnBrk="0" hangingPunct="1">
              <a:lnSpc>
                <a:spcPct val="125000"/>
              </a:lnSpc>
              <a:spcBef>
                <a:spcPts val="0"/>
              </a:spcBef>
              <a:spcAft>
                <a:spcPct val="0"/>
              </a:spcAft>
              <a:buClrTx/>
              <a:buSzTx/>
              <a:buFont typeface="Wingdings" panose="05000000000000000000" charset="0"/>
              <a:buNone/>
            </a:pPr>
            <a:endParaRPr lang="zh-CN" altLang="zh-CN" sz="2400" b="1" dirty="0">
              <a:solidFill>
                <a:srgbClr val="C00000"/>
              </a:solidFill>
              <a:latin typeface="宋体" panose="02010600030101010101" pitchFamily="2" charset="-122"/>
              <a:ea typeface="宋体" panose="02010600030101010101" pitchFamily="2" charset="-122"/>
              <a:sym typeface="+mn-ea"/>
            </a:endParaRP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23</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29699" name="图片 8" descr="13.jpg"/>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658235" y="1177925"/>
            <a:ext cx="5150485" cy="5208905"/>
          </a:xfrm>
          <a:prstGeom prst="rect">
            <a:avLst/>
          </a:prstGeom>
          <a:noFill/>
          <a:ln w="9525">
            <a:noFill/>
          </a:ln>
        </p:spPr>
      </p:pic>
      <p:grpSp>
        <p:nvGrpSpPr>
          <p:cNvPr id="20" name="组合 19"/>
          <p:cNvGrpSpPr/>
          <p:nvPr/>
        </p:nvGrpSpPr>
        <p:grpSpPr>
          <a:xfrm>
            <a:off x="526415" y="751840"/>
            <a:ext cx="2526665" cy="529590"/>
            <a:chOff x="211" y="1942"/>
            <a:chExt cx="5382" cy="834"/>
          </a:xfrm>
        </p:grpSpPr>
        <p:sp>
          <p:nvSpPr>
            <p:cNvPr id="21"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23" name="Freeform 10"/>
            <p:cNvSpPr/>
            <p:nvPr/>
          </p:nvSpPr>
          <p:spPr>
            <a:xfrm>
              <a:off x="211"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chemeClr val="tx2">
                <a:lumMod val="40000"/>
                <a:lumOff val="60000"/>
              </a:schemeClr>
            </a:solidFill>
            <a:ln w="9525">
              <a:noFill/>
            </a:ln>
          </p:spPr>
          <p:txBody>
            <a:bodyPr/>
            <a:lstStyle/>
            <a:p>
              <a:endParaRPr lang="zh-CN" altLang="en-US" sz="6600"/>
            </a:p>
          </p:txBody>
        </p:sp>
        <p:sp>
          <p:nvSpPr>
            <p:cNvPr id="24" name="文本框 23"/>
            <p:cNvSpPr txBox="1"/>
            <p:nvPr/>
          </p:nvSpPr>
          <p:spPr>
            <a:xfrm>
              <a:off x="815" y="1942"/>
              <a:ext cx="4469" cy="725"/>
            </a:xfrm>
            <a:prstGeom prst="rect">
              <a:avLst/>
            </a:prstGeom>
            <a:noFill/>
          </p:spPr>
          <p:txBody>
            <a:bodyPr wrap="square" rtlCol="0" anchor="t">
              <a:spAutoFit/>
            </a:bodyPr>
            <a:lstStyle/>
            <a:p>
              <a:r>
                <a:rPr lang="en-US" sz="2400" b="1" dirty="0">
                  <a:solidFill>
                    <a:schemeClr val="bg1"/>
                  </a:solidFill>
                  <a:latin typeface="宋体" panose="02010600030101010101" pitchFamily="2" charset="-122"/>
                  <a:cs typeface="宋体" panose="02010600030101010101" pitchFamily="2" charset="-122"/>
                  <a:sym typeface="+mn-ea"/>
                </a:rPr>
                <a:t>2. </a:t>
              </a:r>
              <a:r>
                <a:rPr sz="2400" b="1" dirty="0">
                  <a:solidFill>
                    <a:schemeClr val="bg1"/>
                  </a:solidFill>
                  <a:latin typeface="宋体" panose="02010600030101010101" pitchFamily="2" charset="-122"/>
                  <a:cs typeface="宋体" panose="02010600030101010101" pitchFamily="2" charset="-122"/>
                  <a:sym typeface="+mn-ea"/>
                </a:rPr>
                <a:t>油雾器 </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07415"/>
            <a:ext cx="8171815" cy="559117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1266" name="Rectangle 3"/>
          <p:cNvSpPr>
            <a:spLocks noGrp="1"/>
          </p:cNvSpPr>
          <p:nvPr>
            <p:ph idx="1"/>
          </p:nvPr>
        </p:nvSpPr>
        <p:spPr>
          <a:xfrm>
            <a:off x="714375" y="1281430"/>
            <a:ext cx="7902575" cy="502666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宋体" panose="02010600030101010101" pitchFamily="2" charset="-122"/>
              </a:rPr>
              <a:t>工作原理和结构：</a:t>
            </a:r>
            <a:r>
              <a:rPr lang="zh-CN" altLang="zh-CN" sz="2400" b="1" dirty="0">
                <a:solidFill>
                  <a:srgbClr val="C00000"/>
                </a:solidFill>
                <a:latin typeface="宋体" panose="02010600030101010101" pitchFamily="2" charset="-122"/>
                <a:ea typeface="宋体" panose="02010600030101010101" pitchFamily="2" charset="-122"/>
                <a:sym typeface="+mn-ea"/>
              </a:rPr>
              <a:t> </a:t>
            </a: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宋体" panose="02010600030101010101" pitchFamily="2" charset="-122"/>
              </a:rPr>
              <a:t>当压缩空气从输入口进入后。       </a:t>
            </a:r>
            <a:endParaRPr lang="en-US" altLang="zh-CN" sz="2400" b="1" dirty="0">
              <a:latin typeface="宋体" panose="02010600030101010101" pitchFamily="2" charset="-122"/>
              <a:ea typeface="宋体" panose="02010600030101010101" pitchFamily="2" charset="-122"/>
              <a:sym typeface="宋体" panose="02010600030101010101" pitchFamily="2" charset="-122"/>
            </a:endParaRP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宋体" panose="02010600030101010101" pitchFamily="2" charset="-122"/>
              </a:rPr>
              <a:t>通过喷嘴下端 的小孔进入阀座的腔室内，在截止阀的钢球上下表面形成差压。由于泄漏和弹簧的作用。       </a:t>
            </a:r>
            <a:endParaRPr lang="en-US" altLang="zh-CN" sz="2400" b="1" dirty="0">
              <a:latin typeface="宋体" panose="02010600030101010101" pitchFamily="2" charset="-122"/>
              <a:ea typeface="宋体" panose="02010600030101010101" pitchFamily="2" charset="-122"/>
              <a:sym typeface="宋体" panose="02010600030101010101" pitchFamily="2" charset="-122"/>
            </a:endParaRP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宋体" panose="02010600030101010101" pitchFamily="2" charset="-122"/>
              </a:rPr>
              <a:t>钢球处于中间位置，压缩空气进入存油杯的上腔，油面受压，压力油经吸油管将单向阀的钢球顶起，钢球上部管道有一个方型小孔，钢球不能将上部管道封死，压力油不断流入视油器内，再滴入喷嘴中。        </a:t>
            </a:r>
            <a:endParaRPr lang="en-US" altLang="zh-CN" sz="2400" b="1" dirty="0">
              <a:latin typeface="宋体" panose="02010600030101010101" pitchFamily="2" charset="-122"/>
              <a:ea typeface="宋体" panose="02010600030101010101" pitchFamily="2" charset="-122"/>
              <a:sym typeface="宋体" panose="02010600030101010101" pitchFamily="2" charset="-122"/>
            </a:endParaRP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宋体" panose="02010600030101010101" pitchFamily="2" charset="-122"/>
              </a:rPr>
              <a:t>被主管气流从上面的小孔引射出来，雾化后从输出口输出。节流阀8可以调节油量， 使油滴量在每分钟0~120滴内变化。 </a:t>
            </a:r>
            <a:endParaRPr lang="zh-CN" altLang="zh-CN" sz="2400" dirty="0">
              <a:latin typeface="Garamond" panose="02020404030301010803" pitchFamily="18" charset="0"/>
              <a:ea typeface="宋体" panose="02010600030101010101" pitchFamily="2" charset="-122"/>
            </a:endParaRPr>
          </a:p>
          <a:p>
            <a:pPr marR="0" algn="just" defTabSz="914400" rtl="0" eaLnBrk="1" latinLnBrk="0" hangingPunct="1">
              <a:lnSpc>
                <a:spcPct val="125000"/>
              </a:lnSpc>
              <a:spcBef>
                <a:spcPts val="0"/>
              </a:spcBef>
              <a:spcAft>
                <a:spcPct val="0"/>
              </a:spcAft>
              <a:buClrTx/>
              <a:buSzTx/>
              <a:buFont typeface="Wingdings" panose="05000000000000000000" charset="0"/>
              <a:buNone/>
            </a:pPr>
            <a:endParaRPr lang="zh-CN" altLang="zh-CN" sz="2400" b="1" dirty="0">
              <a:solidFill>
                <a:srgbClr val="C00000"/>
              </a:solidFill>
              <a:latin typeface="宋体" panose="02010600030101010101" pitchFamily="2" charset="-122"/>
              <a:ea typeface="宋体" panose="02010600030101010101" pitchFamily="2" charset="-122"/>
              <a:sym typeface="+mn-ea"/>
            </a:endParaRP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24</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grpSp>
        <p:nvGrpSpPr>
          <p:cNvPr id="20" name="组合 19"/>
          <p:cNvGrpSpPr/>
          <p:nvPr/>
        </p:nvGrpSpPr>
        <p:grpSpPr>
          <a:xfrm>
            <a:off x="526415" y="751840"/>
            <a:ext cx="2526665" cy="529590"/>
            <a:chOff x="211" y="1942"/>
            <a:chExt cx="5382" cy="834"/>
          </a:xfrm>
        </p:grpSpPr>
        <p:sp>
          <p:nvSpPr>
            <p:cNvPr id="21"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23" name="Freeform 10"/>
            <p:cNvSpPr/>
            <p:nvPr/>
          </p:nvSpPr>
          <p:spPr>
            <a:xfrm>
              <a:off x="211"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chemeClr val="tx2">
                <a:lumMod val="40000"/>
                <a:lumOff val="60000"/>
              </a:schemeClr>
            </a:solidFill>
            <a:ln w="9525">
              <a:noFill/>
            </a:ln>
          </p:spPr>
          <p:txBody>
            <a:bodyPr/>
            <a:lstStyle/>
            <a:p>
              <a:endParaRPr lang="zh-CN" altLang="en-US" sz="6600"/>
            </a:p>
          </p:txBody>
        </p:sp>
        <p:sp>
          <p:nvSpPr>
            <p:cNvPr id="24" name="文本框 23"/>
            <p:cNvSpPr txBox="1"/>
            <p:nvPr/>
          </p:nvSpPr>
          <p:spPr>
            <a:xfrm>
              <a:off x="815" y="1942"/>
              <a:ext cx="4469" cy="725"/>
            </a:xfrm>
            <a:prstGeom prst="rect">
              <a:avLst/>
            </a:prstGeom>
            <a:noFill/>
          </p:spPr>
          <p:txBody>
            <a:bodyPr wrap="square" rtlCol="0" anchor="t">
              <a:spAutoFit/>
            </a:bodyPr>
            <a:lstStyle/>
            <a:p>
              <a:r>
                <a:rPr lang="en-US" sz="2400" b="1" dirty="0">
                  <a:solidFill>
                    <a:schemeClr val="bg1"/>
                  </a:solidFill>
                  <a:latin typeface="宋体" panose="02010600030101010101" pitchFamily="2" charset="-122"/>
                  <a:cs typeface="宋体" panose="02010600030101010101" pitchFamily="2" charset="-122"/>
                  <a:sym typeface="+mn-ea"/>
                </a:rPr>
                <a:t>2. </a:t>
              </a:r>
              <a:r>
                <a:rPr sz="2400" b="1" dirty="0">
                  <a:solidFill>
                    <a:schemeClr val="bg1"/>
                  </a:solidFill>
                  <a:latin typeface="宋体" panose="02010600030101010101" pitchFamily="2" charset="-122"/>
                  <a:cs typeface="宋体" panose="02010600030101010101" pitchFamily="2" charset="-122"/>
                  <a:sym typeface="+mn-ea"/>
                </a:rPr>
                <a:t>油雾器 </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1193165"/>
            <a:ext cx="8171815" cy="412051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1266" name="Rectangle 3"/>
          <p:cNvSpPr>
            <a:spLocks noGrp="1"/>
          </p:cNvSpPr>
          <p:nvPr>
            <p:ph idx="1"/>
          </p:nvPr>
        </p:nvSpPr>
        <p:spPr>
          <a:xfrm>
            <a:off x="925195" y="1508760"/>
            <a:ext cx="6858635" cy="3547745"/>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宋体" panose="02010600030101010101" pitchFamily="2" charset="-122"/>
              </a:rPr>
              <a:t>主要性能指标：</a:t>
            </a:r>
            <a:r>
              <a:rPr lang="zh-CN" altLang="zh-CN" sz="2400" b="1" dirty="0">
                <a:solidFill>
                  <a:srgbClr val="C00000"/>
                </a:solidFill>
                <a:latin typeface="宋体" panose="02010600030101010101" pitchFamily="2" charset="-122"/>
                <a:ea typeface="宋体" panose="02010600030101010101" pitchFamily="2" charset="-122"/>
                <a:sym typeface="+mn-ea"/>
              </a:rPr>
              <a:t> </a:t>
            </a:r>
          </a:p>
          <a:p>
            <a:pPr marL="0" marR="0" indent="0" algn="just" defTabSz="914400" rtl="0" eaLnBrk="1" latinLnBrk="0" hangingPunct="1">
              <a:lnSpc>
                <a:spcPct val="125000"/>
              </a:lnSpc>
              <a:spcBef>
                <a:spcPts val="0"/>
              </a:spcBef>
              <a:spcAft>
                <a:spcPct val="0"/>
              </a:spcAft>
              <a:buClrTx/>
              <a:buSzTx/>
              <a:buNone/>
            </a:pPr>
            <a:r>
              <a:rPr lang="zh-CN" altLang="zh-CN" sz="2400" b="1" dirty="0">
                <a:latin typeface="宋体" panose="02010600030101010101" pitchFamily="2" charset="-122"/>
                <a:ea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sym typeface="宋体" panose="02010600030101010101" pitchFamily="2" charset="-122"/>
              </a:rPr>
              <a:t>1</a:t>
            </a:r>
            <a:r>
              <a:rPr lang="zh-CN" altLang="en-US" sz="2400" b="1" dirty="0">
                <a:latin typeface="宋体" panose="02010600030101010101" pitchFamily="2" charset="-122"/>
                <a:ea typeface="宋体" panose="02010600030101010101" pitchFamily="2" charset="-122"/>
                <a:sym typeface="宋体" panose="02010600030101010101" pitchFamily="2" charset="-122"/>
              </a:rPr>
              <a:t>）</a:t>
            </a:r>
            <a:r>
              <a:rPr lang="zh-CN" altLang="zh-CN" sz="2400" b="1" dirty="0">
                <a:latin typeface="宋体" panose="02010600030101010101" pitchFamily="2" charset="-122"/>
                <a:ea typeface="宋体" panose="02010600030101010101" pitchFamily="2" charset="-122"/>
                <a:sym typeface="宋体" panose="02010600030101010101" pitchFamily="2" charset="-122"/>
              </a:rPr>
              <a:t>流量特性</a:t>
            </a:r>
            <a:r>
              <a:rPr lang="en-US" altLang="zh-CN" sz="2400" b="1" dirty="0">
                <a:latin typeface="宋体" panose="02010600030101010101" pitchFamily="2" charset="-122"/>
                <a:ea typeface="宋体" panose="02010600030101010101" pitchFamily="2" charset="-122"/>
                <a:sym typeface="宋体" panose="02010600030101010101" pitchFamily="2" charset="-122"/>
              </a:rPr>
              <a:t>——</a:t>
            </a:r>
            <a:r>
              <a:rPr lang="zh-CN" altLang="zh-CN" sz="2400" b="1" dirty="0">
                <a:latin typeface="宋体" panose="02010600030101010101" pitchFamily="2" charset="-122"/>
                <a:ea typeface="宋体" panose="02010600030101010101" pitchFamily="2" charset="-122"/>
                <a:sym typeface="宋体" panose="02010600030101010101" pitchFamily="2" charset="-122"/>
              </a:rPr>
              <a:t>表征在给定进口压力下，随着空气流量的变化， 油雾器进、出口压力降的变化情况。 </a:t>
            </a:r>
          </a:p>
          <a:p>
            <a:pPr marL="0" marR="0" indent="0" algn="just" defTabSz="914400" rtl="0" eaLnBrk="1" latinLnBrk="0" hangingPunct="1">
              <a:lnSpc>
                <a:spcPct val="125000"/>
              </a:lnSpc>
              <a:spcBef>
                <a:spcPts val="0"/>
              </a:spcBef>
              <a:spcAft>
                <a:spcPct val="0"/>
              </a:spcAft>
              <a:buClrTx/>
              <a:buSzTx/>
              <a:buNone/>
            </a:pPr>
            <a:r>
              <a:rPr lang="zh-CN" altLang="zh-CN" sz="2400" b="1" dirty="0">
                <a:latin typeface="宋体" panose="02010600030101010101" pitchFamily="2" charset="-122"/>
                <a:ea typeface="宋体" panose="02010600030101010101" pitchFamily="2" charset="-122"/>
                <a:sym typeface="宋体" panose="02010600030101010101" pitchFamily="2" charset="-122"/>
              </a:rPr>
              <a:t>（</a:t>
            </a:r>
            <a:r>
              <a:rPr lang="en-US" altLang="zh-CN" sz="2400" b="1" dirty="0">
                <a:latin typeface="宋体" panose="02010600030101010101" pitchFamily="2" charset="-122"/>
                <a:ea typeface="宋体" panose="02010600030101010101" pitchFamily="2" charset="-122"/>
                <a:sym typeface="宋体" panose="02010600030101010101" pitchFamily="2" charset="-122"/>
              </a:rPr>
              <a:t>2</a:t>
            </a:r>
            <a:r>
              <a:rPr lang="zh-CN" altLang="en-US" sz="2400" b="1" dirty="0">
                <a:latin typeface="宋体" panose="02010600030101010101" pitchFamily="2" charset="-122"/>
                <a:ea typeface="宋体" panose="02010600030101010101" pitchFamily="2" charset="-122"/>
                <a:sym typeface="宋体" panose="02010600030101010101" pitchFamily="2" charset="-122"/>
              </a:rPr>
              <a:t>）</a:t>
            </a:r>
            <a:r>
              <a:rPr lang="zh-CN" altLang="zh-CN" sz="2400" b="1" dirty="0">
                <a:latin typeface="宋体" panose="02010600030101010101" pitchFamily="2" charset="-122"/>
                <a:ea typeface="宋体" panose="02010600030101010101" pitchFamily="2" charset="-122"/>
                <a:sym typeface="宋体" panose="02010600030101010101" pitchFamily="2" charset="-122"/>
              </a:rPr>
              <a:t>起雾油量</a:t>
            </a:r>
            <a:r>
              <a:rPr lang="en-US" altLang="zh-CN" sz="2400" b="1" dirty="0">
                <a:latin typeface="宋体" panose="02010600030101010101" pitchFamily="2" charset="-122"/>
                <a:ea typeface="宋体" panose="02010600030101010101" pitchFamily="2" charset="-122"/>
                <a:sym typeface="宋体" panose="02010600030101010101" pitchFamily="2" charset="-122"/>
              </a:rPr>
              <a:t>——</a:t>
            </a:r>
            <a:r>
              <a:rPr lang="zh-CN" altLang="zh-CN" sz="2400" b="1" dirty="0">
                <a:latin typeface="宋体" panose="02010600030101010101" pitchFamily="2" charset="-122"/>
                <a:ea typeface="宋体" panose="02010600030101010101" pitchFamily="2" charset="-122"/>
                <a:sym typeface="宋体" panose="02010600030101010101" pitchFamily="2" charset="-122"/>
              </a:rPr>
              <a:t>存油杯中油位处于正常工作油位，油雾器进口压力为规定值， 油滴量约为每分钟5滴（节流阀处于全开）时的最小空气流量。</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25</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grpSp>
        <p:nvGrpSpPr>
          <p:cNvPr id="20" name="组合 19"/>
          <p:cNvGrpSpPr/>
          <p:nvPr/>
        </p:nvGrpSpPr>
        <p:grpSpPr>
          <a:xfrm>
            <a:off x="526415" y="751840"/>
            <a:ext cx="2526665" cy="529590"/>
            <a:chOff x="211" y="1942"/>
            <a:chExt cx="5382" cy="834"/>
          </a:xfrm>
        </p:grpSpPr>
        <p:sp>
          <p:nvSpPr>
            <p:cNvPr id="21" name="Freeform 9"/>
            <p:cNvSpPr/>
            <p:nvPr/>
          </p:nvSpPr>
          <p:spPr>
            <a:xfrm>
              <a:off x="523" y="1973"/>
              <a:ext cx="3848"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23" name="Freeform 10"/>
            <p:cNvSpPr/>
            <p:nvPr/>
          </p:nvSpPr>
          <p:spPr>
            <a:xfrm>
              <a:off x="211" y="1973"/>
              <a:ext cx="5382"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chemeClr val="tx2">
                <a:lumMod val="40000"/>
                <a:lumOff val="60000"/>
              </a:schemeClr>
            </a:solidFill>
            <a:ln w="9525">
              <a:noFill/>
            </a:ln>
          </p:spPr>
          <p:txBody>
            <a:bodyPr/>
            <a:lstStyle/>
            <a:p>
              <a:endParaRPr lang="zh-CN" altLang="en-US" sz="6600"/>
            </a:p>
          </p:txBody>
        </p:sp>
        <p:sp>
          <p:nvSpPr>
            <p:cNvPr id="24" name="文本框 23"/>
            <p:cNvSpPr txBox="1"/>
            <p:nvPr/>
          </p:nvSpPr>
          <p:spPr>
            <a:xfrm>
              <a:off x="815" y="1942"/>
              <a:ext cx="4469" cy="725"/>
            </a:xfrm>
            <a:prstGeom prst="rect">
              <a:avLst/>
            </a:prstGeom>
            <a:noFill/>
          </p:spPr>
          <p:txBody>
            <a:bodyPr wrap="square" rtlCol="0" anchor="t">
              <a:spAutoFit/>
            </a:bodyPr>
            <a:lstStyle/>
            <a:p>
              <a:r>
                <a:rPr lang="en-US" sz="2400" b="1" dirty="0">
                  <a:solidFill>
                    <a:schemeClr val="bg1"/>
                  </a:solidFill>
                  <a:latin typeface="宋体" panose="02010600030101010101" pitchFamily="2" charset="-122"/>
                  <a:cs typeface="宋体" panose="02010600030101010101" pitchFamily="2" charset="-122"/>
                  <a:sym typeface="+mn-ea"/>
                </a:rPr>
                <a:t>2. </a:t>
              </a:r>
              <a:r>
                <a:rPr sz="2400" b="1" dirty="0">
                  <a:solidFill>
                    <a:schemeClr val="bg1"/>
                  </a:solidFill>
                  <a:latin typeface="宋体" panose="02010600030101010101" pitchFamily="2" charset="-122"/>
                  <a:cs typeface="宋体" panose="02010600030101010101" pitchFamily="2" charset="-122"/>
                  <a:sym typeface="+mn-ea"/>
                </a:rPr>
                <a:t>油雾器 </a:t>
              </a:r>
            </a:p>
          </p:txBody>
        </p:sp>
      </p:grpSp>
      <p:pic>
        <p:nvPicPr>
          <p:cNvPr id="13326" name="图片 18" descr="08"/>
          <p:cNvPicPr>
            <a:picLocks noChangeAspect="1"/>
          </p:cNvPicPr>
          <p:nvPr/>
        </p:nvPicPr>
        <p:blipFill>
          <a:blip r:embed="rId5"/>
          <a:stretch>
            <a:fillRect/>
          </a:stretch>
        </p:blipFill>
        <p:spPr>
          <a:xfrm rot="1800000">
            <a:off x="7656830" y="1193800"/>
            <a:ext cx="1115060" cy="106172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1076325"/>
            <a:ext cx="8411210" cy="539369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999490" y="1496060"/>
            <a:ext cx="3993515" cy="510794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mn-ea"/>
              </a:rPr>
              <a:t>类型：</a:t>
            </a:r>
            <a:r>
              <a:rPr lang="zh-CN" altLang="zh-CN" sz="2400" b="1" dirty="0">
                <a:latin typeface="宋体" panose="02010600030101010101" pitchFamily="2" charset="-122"/>
                <a:ea typeface="宋体" panose="02010600030101010101" pitchFamily="2" charset="-122"/>
                <a:sym typeface="+mn-ea"/>
              </a:rPr>
              <a:t>吸收型、膨胀干涉型和膨胀干涉吸收型。</a:t>
            </a:r>
          </a:p>
          <a:p>
            <a:pPr marL="0" marR="0" indent="0" algn="just" defTabSz="914400" rtl="0" eaLnBrk="1" latinLnBrk="0" hangingPunct="1">
              <a:lnSpc>
                <a:spcPct val="125000"/>
              </a:lnSpc>
              <a:spcBef>
                <a:spcPts val="0"/>
              </a:spcBef>
              <a:spcAft>
                <a:spcPct val="0"/>
              </a:spcAft>
              <a:buClrTx/>
              <a:buSzTx/>
              <a:buFont typeface="Wingdings" panose="05000000000000000000" charset="0"/>
              <a:buNone/>
            </a:pPr>
            <a:r>
              <a:rPr lang="zh-CN" altLang="zh-CN" sz="2400" b="1" dirty="0">
                <a:solidFill>
                  <a:srgbClr val="C00000"/>
                </a:solidFill>
                <a:latin typeface="宋体" panose="02010600030101010101" pitchFamily="2" charset="-122"/>
                <a:ea typeface="宋体" panose="02010600030101010101" pitchFamily="2" charset="-122"/>
                <a:sym typeface="+mn-ea"/>
              </a:rPr>
              <a:t>（</a:t>
            </a:r>
            <a:r>
              <a:rPr lang="en-US" altLang="zh-CN" sz="2400" b="1" dirty="0">
                <a:solidFill>
                  <a:srgbClr val="C00000"/>
                </a:solidFill>
                <a:latin typeface="宋体" panose="02010600030101010101" pitchFamily="2" charset="-122"/>
                <a:ea typeface="宋体" panose="02010600030101010101" pitchFamily="2" charset="-122"/>
                <a:sym typeface="+mn-ea"/>
              </a:rPr>
              <a:t>1</a:t>
            </a:r>
            <a:r>
              <a:rPr lang="zh-CN" altLang="en-US" sz="2400" b="1" dirty="0">
                <a:solidFill>
                  <a:srgbClr val="C00000"/>
                </a:solidFill>
                <a:latin typeface="宋体" panose="02010600030101010101" pitchFamily="2" charset="-122"/>
                <a:ea typeface="宋体" panose="02010600030101010101" pitchFamily="2" charset="-122"/>
                <a:sym typeface="+mn-ea"/>
              </a:rPr>
              <a:t>）</a:t>
            </a:r>
            <a:r>
              <a:rPr lang="zh-CN" altLang="zh-CN" sz="2400" b="1" dirty="0">
                <a:solidFill>
                  <a:srgbClr val="C00000"/>
                </a:solidFill>
                <a:latin typeface="宋体" panose="02010600030101010101" pitchFamily="2" charset="-122"/>
                <a:ea typeface="宋体" panose="02010600030101010101" pitchFamily="2" charset="-122"/>
                <a:sym typeface="+mn-ea"/>
              </a:rPr>
              <a:t>吸收型消声器：</a:t>
            </a: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原理：依靠吸声材料来消声的。吸声材料有玻璃纤维、毛毡、泡沫塑料、烧结材料等，</a:t>
            </a: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应用：用于消除中、高频噪声，可降噪约20dB，在气动系统中应用最广。</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26</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3. </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消声器</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14" name="图片 694278" descr="t10-9,10"/>
          <p:cNvPicPr>
            <a:picLocks noChangeAspect="1" noChangeArrowheads="1"/>
          </p:cNvPicPr>
          <p:nvPr/>
        </p:nvPicPr>
        <p:blipFill>
          <a:blip r:embed="rId5" cstate="print">
            <a:clrChange>
              <a:clrFrom>
                <a:srgbClr val="FFFFFF">
                  <a:alpha val="100000"/>
                </a:srgbClr>
              </a:clrFrom>
              <a:clrTo>
                <a:srgbClr val="FFFFFF">
                  <a:alpha val="100000"/>
                  <a:alpha val="0"/>
                </a:srgbClr>
              </a:clrTo>
            </a:clrChange>
          </a:blip>
          <a:srcRect t="18909" r="58392" b="-211"/>
          <a:stretch>
            <a:fillRect/>
          </a:stretch>
        </p:blipFill>
        <p:spPr bwMode="auto">
          <a:xfrm>
            <a:off x="5384800" y="1564640"/>
            <a:ext cx="3462655" cy="441706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1058545"/>
            <a:ext cx="4756785" cy="531368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898525" y="1560830"/>
            <a:ext cx="3968115" cy="4811395"/>
          </a:xfrm>
        </p:spPr>
        <p:txBody>
          <a:bodyPr vert="horz" wrap="square" lIns="91440" tIns="45720" rIns="91440" bIns="45720" anchor="t"/>
          <a:lstStyle/>
          <a:p>
            <a:pPr marL="0" marR="0" indent="0" algn="just" defTabSz="914400" rtl="0" eaLnBrk="1" latinLnBrk="0" hangingPunct="1">
              <a:lnSpc>
                <a:spcPct val="125000"/>
              </a:lnSpc>
              <a:spcBef>
                <a:spcPts val="0"/>
              </a:spcBef>
              <a:spcAft>
                <a:spcPct val="0"/>
              </a:spcAft>
              <a:buClrTx/>
              <a:buSzTx/>
              <a:buFont typeface="Wingdings" panose="05000000000000000000" charset="0"/>
              <a:buNone/>
            </a:pPr>
            <a:r>
              <a:rPr lang="zh-CN" altLang="zh-CN" sz="2400" b="1" dirty="0">
                <a:solidFill>
                  <a:srgbClr val="C00000"/>
                </a:solidFill>
                <a:latin typeface="宋体" panose="02010600030101010101" pitchFamily="2" charset="-122"/>
                <a:ea typeface="宋体" panose="02010600030101010101" pitchFamily="2" charset="-122"/>
                <a:sym typeface="+mn-ea"/>
              </a:rPr>
              <a:t>（</a:t>
            </a:r>
            <a:r>
              <a:rPr lang="en-US" altLang="zh-CN" sz="2400" b="1" dirty="0">
                <a:solidFill>
                  <a:srgbClr val="C00000"/>
                </a:solidFill>
                <a:latin typeface="宋体" panose="02010600030101010101" pitchFamily="2" charset="-122"/>
                <a:ea typeface="宋体" panose="02010600030101010101" pitchFamily="2" charset="-122"/>
                <a:sym typeface="+mn-ea"/>
              </a:rPr>
              <a:t>2</a:t>
            </a:r>
            <a:r>
              <a:rPr lang="zh-CN" altLang="en-US" sz="2400" b="1" dirty="0">
                <a:solidFill>
                  <a:srgbClr val="C00000"/>
                </a:solidFill>
                <a:latin typeface="宋体" panose="02010600030101010101" pitchFamily="2" charset="-122"/>
                <a:ea typeface="宋体" panose="02010600030101010101" pitchFamily="2" charset="-122"/>
                <a:sym typeface="+mn-ea"/>
              </a:rPr>
              <a:t>）</a:t>
            </a:r>
            <a:r>
              <a:rPr lang="zh-CN" altLang="zh-CN" sz="2400" b="1" dirty="0">
                <a:solidFill>
                  <a:srgbClr val="C00000"/>
                </a:solidFill>
                <a:latin typeface="宋体" panose="02010600030101010101" pitchFamily="2" charset="-122"/>
                <a:ea typeface="宋体" panose="02010600030101010101" pitchFamily="2" charset="-122"/>
                <a:sym typeface="+mn-ea"/>
              </a:rPr>
              <a:t>膨胀干涉型消声器：</a:t>
            </a: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原理：利用一段比排气孔口径大的空腔，当气流通过时，让气流在其内部扩散、膨胀、碰壁撞击、反射、相互干涉而消声。</a:t>
            </a: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应用：主要用于消除中、低频噪声，尤其是低频噪声。</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27</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3. </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消声器</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grpSp>
        <p:nvGrpSpPr>
          <p:cNvPr id="13" name="组合 696333"/>
          <p:cNvGrpSpPr/>
          <p:nvPr/>
        </p:nvGrpSpPr>
        <p:grpSpPr bwMode="auto">
          <a:xfrm>
            <a:off x="5656580" y="1216660"/>
            <a:ext cx="3137535" cy="4424680"/>
            <a:chOff x="703" y="1594"/>
            <a:chExt cx="1701" cy="2471"/>
          </a:xfrm>
        </p:grpSpPr>
        <p:pic>
          <p:nvPicPr>
            <p:cNvPr id="14" name="图片 696327" descr="t10-9,10"/>
            <p:cNvPicPr>
              <a:picLocks noChangeAspect="1" noChangeArrowheads="1"/>
            </p:cNvPicPr>
            <p:nvPr/>
          </p:nvPicPr>
          <p:blipFill>
            <a:blip r:embed="rId5"/>
            <a:srcRect l="62680" t="-52" r="2278" b="18700"/>
            <a:stretch>
              <a:fillRect/>
            </a:stretch>
          </p:blipFill>
          <p:spPr bwMode="auto">
            <a:xfrm>
              <a:off x="703" y="1594"/>
              <a:ext cx="1630" cy="2471"/>
            </a:xfrm>
            <a:prstGeom prst="rect">
              <a:avLst/>
            </a:prstGeom>
            <a:noFill/>
            <a:ln w="9525">
              <a:noFill/>
              <a:miter lim="800000"/>
              <a:headEnd/>
              <a:tailEnd/>
            </a:ln>
          </p:spPr>
        </p:pic>
        <p:sp>
          <p:nvSpPr>
            <p:cNvPr id="15" name="矩形 696328"/>
            <p:cNvSpPr>
              <a:spLocks noChangeArrowheads="1"/>
            </p:cNvSpPr>
            <p:nvPr/>
          </p:nvSpPr>
          <p:spPr bwMode="auto">
            <a:xfrm>
              <a:off x="1066" y="2523"/>
              <a:ext cx="702" cy="1089"/>
            </a:xfrm>
            <a:prstGeom prst="rect">
              <a:avLst/>
            </a:prstGeom>
            <a:solidFill>
              <a:schemeClr val="bg1"/>
            </a:solidFill>
            <a:ln w="9525">
              <a:noFill/>
              <a:miter lim="800000"/>
            </a:ln>
          </p:spPr>
          <p:txBody>
            <a:bodyPr/>
            <a:lstStyle/>
            <a:p>
              <a:pPr eaLnBrk="1" hangingPunct="1">
                <a:buFont typeface="Arial" panose="020B0604020202020204" pitchFamily="34" charset="0"/>
                <a:buNone/>
              </a:pPr>
              <a:endParaRPr lang="zh-CN" altLang="en-US">
                <a:ea typeface="楷体" panose="02010609060101010101" pitchFamily="49" charset="-122"/>
              </a:endParaRPr>
            </a:p>
          </p:txBody>
        </p:sp>
        <p:sp>
          <p:nvSpPr>
            <p:cNvPr id="16" name="矩形 696329"/>
            <p:cNvSpPr>
              <a:spLocks noChangeArrowheads="1"/>
            </p:cNvSpPr>
            <p:nvPr/>
          </p:nvSpPr>
          <p:spPr bwMode="auto">
            <a:xfrm>
              <a:off x="1906" y="3566"/>
              <a:ext cx="498" cy="272"/>
            </a:xfrm>
            <a:prstGeom prst="rect">
              <a:avLst/>
            </a:prstGeom>
            <a:solidFill>
              <a:schemeClr val="bg1"/>
            </a:solidFill>
            <a:ln w="9525">
              <a:noFill/>
              <a:miter lim="800000"/>
            </a:ln>
          </p:spPr>
          <p:txBody>
            <a:bodyPr/>
            <a:lstStyle/>
            <a:p>
              <a:pPr eaLnBrk="1" hangingPunct="1">
                <a:buFont typeface="Arial" panose="020B0604020202020204" pitchFamily="34" charset="0"/>
                <a:buNone/>
              </a:pPr>
              <a:endParaRPr lang="zh-CN" altLang="en-US">
                <a:ea typeface="楷体" panose="02010609060101010101" pitchFamily="49" charset="-122"/>
              </a:endParaRPr>
            </a:p>
          </p:txBody>
        </p:sp>
        <p:sp>
          <p:nvSpPr>
            <p:cNvPr id="17" name="矩形 696330"/>
            <p:cNvSpPr>
              <a:spLocks noChangeArrowheads="1"/>
            </p:cNvSpPr>
            <p:nvPr/>
          </p:nvSpPr>
          <p:spPr bwMode="auto">
            <a:xfrm>
              <a:off x="1837" y="2594"/>
              <a:ext cx="73" cy="1078"/>
            </a:xfrm>
            <a:prstGeom prst="rect">
              <a:avLst/>
            </a:prstGeom>
            <a:solidFill>
              <a:schemeClr val="bg1"/>
            </a:solidFill>
            <a:ln w="9525">
              <a:noFill/>
              <a:miter lim="800000"/>
            </a:ln>
          </p:spPr>
          <p:txBody>
            <a:bodyPr/>
            <a:lstStyle/>
            <a:p>
              <a:pPr eaLnBrk="1" hangingPunct="1">
                <a:buFont typeface="Arial" panose="020B0604020202020204" pitchFamily="34" charset="0"/>
                <a:buNone/>
              </a:pPr>
              <a:endParaRPr lang="zh-CN" altLang="en-US">
                <a:ea typeface="楷体" panose="02010609060101010101" pitchFamily="49" charset="-122"/>
              </a:endParaRPr>
            </a:p>
          </p:txBody>
        </p:sp>
        <p:sp>
          <p:nvSpPr>
            <p:cNvPr id="18" name="矩形 696331"/>
            <p:cNvSpPr>
              <a:spLocks noChangeArrowheads="1"/>
            </p:cNvSpPr>
            <p:nvPr/>
          </p:nvSpPr>
          <p:spPr bwMode="auto">
            <a:xfrm>
              <a:off x="902" y="2583"/>
              <a:ext cx="73" cy="1078"/>
            </a:xfrm>
            <a:prstGeom prst="rect">
              <a:avLst/>
            </a:prstGeom>
            <a:solidFill>
              <a:schemeClr val="bg1"/>
            </a:solidFill>
            <a:ln w="9525">
              <a:noFill/>
              <a:miter lim="800000"/>
            </a:ln>
          </p:spPr>
          <p:txBody>
            <a:bodyPr/>
            <a:lstStyle/>
            <a:p>
              <a:pPr eaLnBrk="1" hangingPunct="1">
                <a:buFont typeface="Arial" panose="020B0604020202020204" pitchFamily="34" charset="0"/>
                <a:buNone/>
              </a:pPr>
              <a:endParaRPr lang="zh-CN" altLang="en-US">
                <a:ea typeface="楷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1076325"/>
            <a:ext cx="7903845" cy="542226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636905" y="1419225"/>
            <a:ext cx="4300855" cy="5184775"/>
          </a:xfrm>
        </p:spPr>
        <p:txBody>
          <a:bodyPr vert="horz" wrap="square" lIns="91440" tIns="45720" rIns="91440" bIns="45720" anchor="t"/>
          <a:lstStyle/>
          <a:p>
            <a:pPr marL="0" marR="0" indent="0" algn="just" defTabSz="914400" rtl="0" eaLnBrk="1" latinLnBrk="0" hangingPunct="1">
              <a:lnSpc>
                <a:spcPct val="125000"/>
              </a:lnSpc>
              <a:spcBef>
                <a:spcPts val="0"/>
              </a:spcBef>
              <a:spcAft>
                <a:spcPct val="0"/>
              </a:spcAft>
              <a:buClrTx/>
              <a:buSzTx/>
              <a:buFont typeface="Wingdings" panose="05000000000000000000" charset="0"/>
              <a:buNone/>
            </a:pPr>
            <a:r>
              <a:rPr lang="zh-CN" altLang="zh-CN" sz="2400" b="1" dirty="0">
                <a:solidFill>
                  <a:srgbClr val="C00000"/>
                </a:solidFill>
                <a:latin typeface="宋体" panose="02010600030101010101" pitchFamily="2" charset="-122"/>
                <a:ea typeface="宋体" panose="02010600030101010101" pitchFamily="2" charset="-122"/>
                <a:sym typeface="+mn-ea"/>
              </a:rPr>
              <a:t>（</a:t>
            </a:r>
            <a:r>
              <a:rPr lang="en-US" altLang="zh-CN" sz="2400" b="1" dirty="0">
                <a:solidFill>
                  <a:srgbClr val="C00000"/>
                </a:solidFill>
                <a:latin typeface="宋体" panose="02010600030101010101" pitchFamily="2" charset="-122"/>
                <a:ea typeface="宋体" panose="02010600030101010101" pitchFamily="2" charset="-122"/>
                <a:sym typeface="+mn-ea"/>
              </a:rPr>
              <a:t>3</a:t>
            </a:r>
            <a:r>
              <a:rPr lang="zh-CN" altLang="en-US" sz="2400" b="1" dirty="0">
                <a:solidFill>
                  <a:srgbClr val="C00000"/>
                </a:solidFill>
                <a:latin typeface="宋体" panose="02010600030101010101" pitchFamily="2" charset="-122"/>
                <a:ea typeface="宋体" panose="02010600030101010101" pitchFamily="2" charset="-122"/>
                <a:sym typeface="+mn-ea"/>
              </a:rPr>
              <a:t>）</a:t>
            </a:r>
            <a:r>
              <a:rPr lang="zh-CN" altLang="zh-CN" sz="2400" b="1" dirty="0">
                <a:solidFill>
                  <a:srgbClr val="C00000"/>
                </a:solidFill>
                <a:latin typeface="宋体" panose="02010600030101010101" pitchFamily="2" charset="-122"/>
                <a:ea typeface="宋体" panose="02010600030101010101" pitchFamily="2" charset="-122"/>
                <a:sym typeface="+mn-ea"/>
              </a:rPr>
              <a:t>膨胀干涉吸收型消声器：</a:t>
            </a: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原理：气流先经膨胀干涉减速，再通过敷设在消声器内壁的吸声材料排向大气。</a:t>
            </a: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应用：低频可消声20dB，高频可消声约45dB。一般根据排气口通径选用吸收型消声器，对消声效果要求较高的场合，可选用膨胀干涉型或膨胀干涉吸收型消声器。</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28</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3. </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消声器</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19" name="图片 698373" descr="t10-9,10"/>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l="62680" t="-52" r="2278" b="20972"/>
          <a:stretch>
            <a:fillRect/>
          </a:stretch>
        </p:blipFill>
        <p:spPr bwMode="auto">
          <a:xfrm>
            <a:off x="5289550" y="1419225"/>
            <a:ext cx="3084830" cy="4546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24578" name="圆角矩形 3"/>
          <p:cNvSpPr/>
          <p:nvPr/>
        </p:nvSpPr>
        <p:spPr>
          <a:xfrm>
            <a:off x="636905" y="1751330"/>
            <a:ext cx="7396480" cy="4338320"/>
          </a:xfrm>
          <a:prstGeom prst="roundRect">
            <a:avLst>
              <a:gd name="adj" fmla="val 4486"/>
            </a:avLst>
          </a:prstGeom>
          <a:solidFill>
            <a:srgbClr val="DCE6F2">
              <a:alpha val="5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24579" name="Rectangle 3"/>
          <p:cNvSpPr>
            <a:spLocks noGrp="1"/>
          </p:cNvSpPr>
          <p:nvPr>
            <p:ph type="body" sz="half" idx="1"/>
          </p:nvPr>
        </p:nvSpPr>
        <p:spPr>
          <a:xfrm>
            <a:off x="791845" y="881380"/>
            <a:ext cx="5378450" cy="608013"/>
          </a:xfrm>
        </p:spPr>
        <p:txBody>
          <a:bodyPr vert="horz" wrap="square" lIns="91440" tIns="45720" rIns="91440" bIns="45720" anchor="t"/>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二、气动辅件元件</a:t>
            </a:r>
          </a:p>
        </p:txBody>
      </p:sp>
      <p:sp>
        <p:nvSpPr>
          <p:cNvPr id="24580"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24581"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24582" name="文本框 8"/>
          <p:cNvSpPr txBox="1"/>
          <p:nvPr/>
        </p:nvSpPr>
        <p:spPr>
          <a:xfrm>
            <a:off x="4416425" y="2874963"/>
            <a:ext cx="311150" cy="1106487"/>
          </a:xfrm>
          <a:prstGeom prst="rect">
            <a:avLst/>
          </a:prstGeom>
          <a:noFill/>
          <a:ln w="9525">
            <a:noFill/>
          </a:ln>
        </p:spPr>
        <p:txBody>
          <a:bodyPr wrap="none" anchor="t">
            <a:spAutoFit/>
          </a:bodyPr>
          <a:lstStyle/>
          <a:p>
            <a:endParaRPr lang="zh-CN" altLang="en-US" sz="6600">
              <a:latin typeface="Garamond" panose="02020404030301010803" pitchFamily="18" charset="0"/>
              <a:ea typeface="宋体" panose="02010600030101010101" pitchFamily="2" charset="-122"/>
            </a:endParaRPr>
          </a:p>
        </p:txBody>
      </p:sp>
      <p:sp>
        <p:nvSpPr>
          <p:cNvPr id="24583" name="Rectangle 3"/>
          <p:cNvSpPr>
            <a:spLocks noGrp="1"/>
          </p:cNvSpPr>
          <p:nvPr/>
        </p:nvSpPr>
        <p:spPr>
          <a:xfrm>
            <a:off x="961390" y="2048510"/>
            <a:ext cx="6624320" cy="3409950"/>
          </a:xfrm>
          <a:prstGeom prst="rect">
            <a:avLst/>
          </a:prstGeom>
          <a:noFill/>
          <a:ln w="9525">
            <a:noFill/>
          </a:ln>
        </p:spPr>
        <p:txBody>
          <a:bodyPr wrap="square" lIns="91440" tIns="45720" rIns="91440" bIns="45720" anchor="t"/>
          <a:lstStyle/>
          <a:p>
            <a:pPr indent="-342900" algn="just">
              <a:lnSpc>
                <a:spcPct val="150000"/>
              </a:lnSpc>
            </a:pPr>
            <a:r>
              <a:rPr lang="zh-CN" altLang="en-US" sz="2400" b="1" dirty="0">
                <a:solidFill>
                  <a:srgbClr val="C00000"/>
                </a:solidFill>
                <a:latin typeface="宋体" panose="02010600030101010101" pitchFamily="2" charset="-122"/>
                <a:ea typeface="宋体" panose="02010600030101010101" pitchFamily="2" charset="-122"/>
              </a:rPr>
              <a:t>（二）管道连接件</a:t>
            </a:r>
          </a:p>
          <a:p>
            <a:pPr indent="-342900" algn="just">
              <a:lnSpc>
                <a:spcPct val="150000"/>
              </a:lnSpc>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管道连接件包括管子和各种管接头。有了管路连接，才能把气动控制元件、气动执行元件以及辅助元件等连接成一个完整的气动控制系统。    </a:t>
            </a:r>
          </a:p>
          <a:p>
            <a:pPr algn="just">
              <a:lnSpc>
                <a:spcPct val="150000"/>
              </a:lnSpc>
              <a:buFont typeface="Arial" panose="020B0604020202020204" pitchFamily="34" charset="0"/>
            </a:pPr>
            <a:endParaRPr lang="zh-CN" altLang="en-US" sz="2400" b="1" dirty="0">
              <a:latin typeface="宋体" panose="02010600030101010101" pitchFamily="2" charset="-122"/>
              <a:ea typeface="宋体" panose="02010600030101010101" pitchFamily="2" charset="-122"/>
            </a:endParaRPr>
          </a:p>
        </p:txBody>
      </p:sp>
      <p:sp>
        <p:nvSpPr>
          <p:cNvPr id="24584" name="灯片编号占位符 3"/>
          <p:cNvSpPr txBox="1">
            <a:spLocks noGrp="1"/>
          </p:cNvSpPr>
          <p:nvPr/>
        </p:nvSpPr>
        <p:spPr>
          <a:xfrm>
            <a:off x="4192588" y="6604000"/>
            <a:ext cx="517525" cy="365125"/>
          </a:xfrm>
          <a:prstGeom prst="rect">
            <a:avLst/>
          </a:prstGeom>
          <a:noFill/>
          <a:ln w="9525">
            <a:noFill/>
          </a:ln>
        </p:spPr>
        <p:txBody>
          <a:bodyPr wrap="square" lIns="91440" tIns="45720" rIns="91440" bIns="45720" anchor="ctr"/>
          <a:lstStyle/>
          <a:p>
            <a:pPr algn="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r" eaLnBrk="0" hangingPunct="0"/>
              <a:t>29</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4" name="矩形 3"/>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24586" name="图片 1"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8194" name="圆角矩形 3"/>
          <p:cNvSpPr/>
          <p:nvPr/>
        </p:nvSpPr>
        <p:spPr>
          <a:xfrm>
            <a:off x="3338513" y="3932238"/>
            <a:ext cx="5715000" cy="2516187"/>
          </a:xfrm>
          <a:prstGeom prst="roundRect">
            <a:avLst>
              <a:gd name="adj" fmla="val 0"/>
            </a:avLst>
          </a:prstGeom>
          <a:solidFill>
            <a:srgbClr val="C6D9F1"/>
          </a:solidFill>
          <a:ln w="9525">
            <a:noFill/>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8195" name="圆角矩形 3"/>
          <p:cNvSpPr/>
          <p:nvPr/>
        </p:nvSpPr>
        <p:spPr>
          <a:xfrm>
            <a:off x="-12700" y="712788"/>
            <a:ext cx="8089900" cy="2982912"/>
          </a:xfrm>
          <a:prstGeom prst="roundRect">
            <a:avLst>
              <a:gd name="adj" fmla="val 0"/>
            </a:avLst>
          </a:prstGeom>
          <a:solidFill>
            <a:srgbClr val="DCE6F2"/>
          </a:solidFill>
          <a:ln w="9525">
            <a:noFill/>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8196" name="Rectangle 3"/>
          <p:cNvSpPr>
            <a:spLocks noGrp="1"/>
          </p:cNvSpPr>
          <p:nvPr>
            <p:ph idx="1"/>
          </p:nvPr>
        </p:nvSpPr>
        <p:spPr>
          <a:xfrm>
            <a:off x="112713" y="785813"/>
            <a:ext cx="7964487" cy="2924175"/>
          </a:xfrm>
        </p:spPr>
        <p:txBody>
          <a:bodyPr vert="horz" wrap="square" lIns="91440" tIns="45720" rIns="91440" bIns="45720" anchor="t"/>
          <a:lstStyle/>
          <a:p>
            <a:pPr eaLnBrk="1" latinLnBrk="0" hangingPunct="1">
              <a:lnSpc>
                <a:spcPct val="125000"/>
              </a:lnSpc>
              <a:spcBef>
                <a:spcPct val="0"/>
              </a:spcBef>
              <a:buClrTx/>
              <a:buSzTx/>
            </a:pPr>
            <a:r>
              <a:rPr lang="zh-CN" sz="2400" b="1" dirty="0">
                <a:latin typeface="宋体" panose="02010600030101010101" pitchFamily="2" charset="-122"/>
                <a:sym typeface="宋体" panose="02010600030101010101" pitchFamily="2" charset="-122"/>
              </a:rPr>
              <a:t>气压传动是以</a:t>
            </a:r>
            <a:r>
              <a:rPr lang="zh-CN" sz="2400" b="1" dirty="0">
                <a:solidFill>
                  <a:srgbClr val="C00000"/>
                </a:solidFill>
                <a:latin typeface="宋体" panose="02010600030101010101" pitchFamily="2" charset="-122"/>
                <a:sym typeface="宋体" panose="02010600030101010101" pitchFamily="2" charset="-122"/>
              </a:rPr>
              <a:t>压缩空气</a:t>
            </a:r>
            <a:r>
              <a:rPr lang="zh-CN" sz="2400" b="1" dirty="0">
                <a:latin typeface="宋体" panose="02010600030101010101" pitchFamily="2" charset="-122"/>
                <a:sym typeface="宋体" panose="02010600030101010101" pitchFamily="2" charset="-122"/>
              </a:rPr>
              <a:t>作为工作介质进行能量的传递和控制的一种传动形式。</a:t>
            </a:r>
          </a:p>
          <a:p>
            <a:pPr eaLnBrk="1" latinLnBrk="0" hangingPunct="1">
              <a:lnSpc>
                <a:spcPct val="125000"/>
              </a:lnSpc>
              <a:spcBef>
                <a:spcPct val="0"/>
              </a:spcBef>
              <a:buClrTx/>
              <a:buSzTx/>
            </a:pPr>
            <a:r>
              <a:rPr lang="zh-CN" sz="2400" b="1" dirty="0">
                <a:latin typeface="宋体" panose="02010600030101010101" pitchFamily="2" charset="-122"/>
                <a:sym typeface="宋体" panose="02010600030101010101" pitchFamily="2" charset="-122"/>
              </a:rPr>
              <a:t>除了具有与液压传动一样，操作控制方便，易于实现自动控制、中远程控制、过载保护等优点外，还具有工作介质处理方便，无介质费用、泄漏污染环境、介质变质及补充等优势。</a:t>
            </a:r>
            <a:r>
              <a:rPr lang="zh-CN" sz="2400" b="1" dirty="0">
                <a:solidFill>
                  <a:srgbClr val="C00000"/>
                </a:solidFill>
                <a:latin typeface="宋体" panose="02010600030101010101" pitchFamily="2" charset="-122"/>
                <a:sym typeface="宋体" panose="02010600030101010101" pitchFamily="2" charset="-122"/>
              </a:rPr>
              <a:t/>
            </a:r>
            <a:br>
              <a:rPr lang="zh-CN" sz="2400" b="1" dirty="0">
                <a:solidFill>
                  <a:srgbClr val="C00000"/>
                </a:solidFill>
                <a:latin typeface="宋体" panose="02010600030101010101" pitchFamily="2" charset="-122"/>
                <a:sym typeface="宋体" panose="02010600030101010101" pitchFamily="2" charset="-122"/>
              </a:rPr>
            </a:br>
            <a:endParaRPr lang="zh-CN" sz="2400" b="1" dirty="0">
              <a:solidFill>
                <a:srgbClr val="C00000"/>
              </a:solidFill>
              <a:latin typeface="宋体" panose="02010600030101010101" pitchFamily="2" charset="-122"/>
              <a:sym typeface="宋体" panose="02010600030101010101" pitchFamily="2" charset="-122"/>
            </a:endParaRPr>
          </a:p>
          <a:p>
            <a:pPr eaLnBrk="1" hangingPunct="1">
              <a:lnSpc>
                <a:spcPct val="120000"/>
              </a:lnSpc>
              <a:buFont typeface="Wingdings" panose="05000000000000000000" pitchFamily="2" charset="2"/>
              <a:buNone/>
            </a:pPr>
            <a:endParaRPr lang="zh-CN" altLang="en-US" sz="2400" b="1" dirty="0"/>
          </a:p>
          <a:p>
            <a:pPr eaLnBrk="1" hangingPunct="1">
              <a:lnSpc>
                <a:spcPct val="110000"/>
              </a:lnSpc>
              <a:buFont typeface="Wingdings" panose="05000000000000000000" pitchFamily="2" charset="2"/>
              <a:buNone/>
            </a:pPr>
            <a:endParaRPr lang="zh-CN" altLang="en-US" sz="2400" b="1" dirty="0"/>
          </a:p>
        </p:txBody>
      </p:sp>
      <p:sp>
        <p:nvSpPr>
          <p:cNvPr id="8197" name="文本框 3"/>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sp>
        <p:nvSpPr>
          <p:cNvPr id="8198" name="文本框 2"/>
          <p:cNvSpPr txBox="1"/>
          <p:nvPr/>
        </p:nvSpPr>
        <p:spPr>
          <a:xfrm>
            <a:off x="3422650" y="3990975"/>
            <a:ext cx="5630863" cy="2398713"/>
          </a:xfrm>
          <a:prstGeom prst="rect">
            <a:avLst/>
          </a:prstGeom>
          <a:noFill/>
          <a:ln w="9525">
            <a:noFill/>
          </a:ln>
        </p:spPr>
        <p:txBody>
          <a:bodyPr wrap="square" anchor="t">
            <a:spAutoFit/>
          </a:bodyPr>
          <a:lstStyle/>
          <a:p>
            <a:pPr marL="0" lvl="1" indent="0">
              <a:lnSpc>
                <a:spcPct val="125000"/>
              </a:lnSpc>
              <a:buChar char="•"/>
            </a:pPr>
            <a:r>
              <a:rPr lang="zh-CN" altLang="en-US" sz="2400" b="1" dirty="0">
                <a:latin typeface="Garamond" panose="02020404030301010803" pitchFamily="18" charset="0"/>
                <a:ea typeface="宋体" panose="02010600030101010101" pitchFamily="2" charset="-122"/>
                <a:sym typeface="宋体" panose="02010600030101010101" pitchFamily="2" charset="-122"/>
              </a:rPr>
              <a:t>   但空气的压缩性极大的限制了气压传动传递的功率，一般工作压力较（0.3～1MPa），总输出力不宜大于10～40kN，且工作速度稳定性较差。</a:t>
            </a:r>
            <a:r>
              <a:rPr lang="zh-CN" altLang="en-US" sz="2400" b="1" dirty="0">
                <a:solidFill>
                  <a:srgbClr val="C00000"/>
                </a:solidFill>
                <a:latin typeface="Garamond" panose="02020404030301010803" pitchFamily="18" charset="0"/>
                <a:ea typeface="宋体" panose="02010600030101010101" pitchFamily="2" charset="-122"/>
                <a:sym typeface="宋体" panose="02010600030101010101" pitchFamily="2" charset="-122"/>
              </a:rPr>
              <a:t>应用非常广泛，尤其是轻工、食品工业、化工。</a:t>
            </a:r>
          </a:p>
        </p:txBody>
      </p:sp>
      <p:sp>
        <p:nvSpPr>
          <p:cNvPr id="8199" name="灯片编号占位符 3"/>
          <p:cNvSpPr txBox="1">
            <a:spLocks noGrp="1"/>
          </p:cNvSpPr>
          <p:nvPr/>
        </p:nvSpPr>
        <p:spPr>
          <a:xfrm>
            <a:off x="4432300" y="6604000"/>
            <a:ext cx="277813" cy="365125"/>
          </a:xfrm>
          <a:prstGeom prst="rect">
            <a:avLst/>
          </a:prstGeom>
          <a:noFill/>
          <a:ln w="9525">
            <a:noFill/>
          </a:ln>
        </p:spPr>
        <p:txBody>
          <a:bodyPr wrap="square" lIns="91440" tIns="45720" rIns="91440" bIns="45720" anchor="ctr"/>
          <a:lstStyle/>
          <a:p>
            <a:pPr algn="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r" eaLnBrk="0" hangingPunct="0"/>
              <a:t>3</a:t>
            </a:fld>
            <a:endParaRPr lang="en-US" altLang="zh-CN" sz="1400" dirty="0">
              <a:solidFill>
                <a:srgbClr val="253947"/>
              </a:solidFill>
              <a:latin typeface="Garamond" panose="02020404030301010803" pitchFamily="18" charset="0"/>
              <a:ea typeface="宋体" panose="02010600030101010101" pitchFamily="2" charset="-122"/>
            </a:endParaRPr>
          </a:p>
        </p:txBody>
      </p:sp>
      <p:pic>
        <p:nvPicPr>
          <p:cNvPr id="820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8" name="矩形 17"/>
          <p:cNvSpPr/>
          <p:nvPr/>
        </p:nvSpPr>
        <p:spPr>
          <a:xfrm>
            <a:off x="8077200" y="714375"/>
            <a:ext cx="576263" cy="29813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8202" name="图片 18" descr="noaa-FRVKf7GTnkA-unsplash"/>
          <p:cNvPicPr>
            <a:picLocks noChangeAspect="1"/>
          </p:cNvPicPr>
          <p:nvPr/>
        </p:nvPicPr>
        <p:blipFill>
          <a:blip r:embed="rId4" cstate="print"/>
          <a:srcRect t="5766" r="16473" b="18352"/>
          <a:stretch>
            <a:fillRect/>
          </a:stretch>
        </p:blipFill>
        <p:spPr>
          <a:xfrm>
            <a:off x="-12700" y="3932238"/>
            <a:ext cx="3351213" cy="2516187"/>
          </a:xfrm>
          <a:prstGeom prst="rect">
            <a:avLst/>
          </a:prstGeom>
          <a:noFill/>
          <a:ln w="9525">
            <a:noFill/>
          </a:ln>
        </p:spPr>
      </p:pic>
      <p:sp>
        <p:nvSpPr>
          <p:cNvPr id="6" name="矩形 5"/>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8204" name="图片 7"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1116965" y="1436370"/>
            <a:ext cx="7037070" cy="2768600"/>
          </a:xfrm>
          <a:prstGeom prst="roundRect">
            <a:avLst>
              <a:gd name="adj" fmla="val 4486"/>
            </a:avLst>
          </a:prstGeom>
          <a:solidFill>
            <a:schemeClr val="accent1">
              <a:lumMod val="20000"/>
              <a:lumOff val="80000"/>
              <a:alpha val="2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30730" name="Freeform 9"/>
          <p:cNvSpPr/>
          <p:nvPr/>
        </p:nvSpPr>
        <p:spPr>
          <a:xfrm>
            <a:off x="1457643" y="12166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30731" name="Freeform 10"/>
          <p:cNvSpPr/>
          <p:nvPr/>
        </p:nvSpPr>
        <p:spPr>
          <a:xfrm>
            <a:off x="1292860" y="1216660"/>
            <a:ext cx="2282825" cy="42100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11266" name="Rectangle 3"/>
          <p:cNvSpPr>
            <a:spLocks noGrp="1"/>
          </p:cNvSpPr>
          <p:nvPr>
            <p:ph idx="1"/>
          </p:nvPr>
        </p:nvSpPr>
        <p:spPr>
          <a:xfrm>
            <a:off x="1259205" y="1762760"/>
            <a:ext cx="6670040" cy="2428875"/>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pPr>
            <a:r>
              <a:rPr lang="zh-CN" altLang="zh-CN" sz="2000" b="1" dirty="0">
                <a:solidFill>
                  <a:srgbClr val="C00000"/>
                </a:solidFill>
                <a:latin typeface="宋体" panose="02010600030101010101" pitchFamily="2" charset="-122"/>
                <a:ea typeface="宋体" panose="02010600030101010101" pitchFamily="2" charset="-122"/>
                <a:sym typeface="+mn-ea"/>
              </a:rPr>
              <a:t>管子可分为硬管和软管两种。</a:t>
            </a:r>
            <a:r>
              <a:rPr lang="zh-CN" altLang="zh-CN" sz="2000" b="1" dirty="0">
                <a:latin typeface="宋体" panose="02010600030101010101" pitchFamily="2" charset="-122"/>
                <a:ea typeface="宋体" panose="02010600030101010101" pitchFamily="2" charset="-122"/>
                <a:sym typeface="+mn-ea"/>
              </a:rPr>
              <a:t>    </a:t>
            </a:r>
          </a:p>
          <a:p>
            <a:pPr marR="0" algn="just" defTabSz="914400" rtl="0" eaLnBrk="1" latinLnBrk="0" hangingPunct="1">
              <a:lnSpc>
                <a:spcPct val="125000"/>
              </a:lnSpc>
              <a:spcBef>
                <a:spcPts val="0"/>
              </a:spcBef>
              <a:spcAft>
                <a:spcPct val="0"/>
              </a:spcAft>
              <a:buClrTx/>
              <a:buSzTx/>
            </a:pPr>
            <a:r>
              <a:rPr lang="zh-CN" altLang="zh-CN" sz="2000" b="1" dirty="0">
                <a:latin typeface="宋体" panose="02010600030101010101" pitchFamily="2" charset="-122"/>
                <a:ea typeface="宋体" panose="02010600030101010101" pitchFamily="2" charset="-122"/>
                <a:sym typeface="+mn-ea"/>
              </a:rPr>
              <a:t>一般总气管和支气管等一些固定不动的不需要经常装拆的管路使用硬管，硬管有铁管、钢管、黄铜管、紫铜管和硬塑料管等。连接运动部件，临时使用希望装拆方便的管路应使用软管，软管有塑料管，尼龙管，橡胶管、金属编织塑料管等。常用的是紫铜管和尼龙管。   </a:t>
            </a:r>
            <a:endParaRPr lang="zh-CN" altLang="en-US" sz="2000" b="1" dirty="0">
              <a:solidFill>
                <a:srgbClr val="C00000"/>
              </a:solidFill>
            </a:endParaRPr>
          </a:p>
          <a:p>
            <a:pPr eaLnBrk="1" hangingPunct="1">
              <a:lnSpc>
                <a:spcPct val="140000"/>
              </a:lnSpc>
              <a:buFont typeface="Wingdings" panose="05000000000000000000" pitchFamily="2" charset="2"/>
              <a:buNone/>
            </a:pPr>
            <a:endParaRPr lang="zh-CN" altLang="en-US" sz="1800" b="1" dirty="0"/>
          </a:p>
        </p:txBody>
      </p:sp>
      <p:sp>
        <p:nvSpPr>
          <p:cNvPr id="4" name="灯片编号占位符 3"/>
          <p:cNvSpPr txBox="1">
            <a:spLocks noGrp="1"/>
          </p:cNvSpPr>
          <p:nvPr/>
        </p:nvSpPr>
        <p:spPr>
          <a:xfrm>
            <a:off x="4348480" y="6604635"/>
            <a:ext cx="36195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30</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7" name="文本框 6"/>
          <p:cNvSpPr txBox="1"/>
          <p:nvPr/>
        </p:nvSpPr>
        <p:spPr>
          <a:xfrm>
            <a:off x="1057275" y="548005"/>
            <a:ext cx="3855720" cy="645160"/>
          </a:xfrm>
          <a:prstGeom prst="rect">
            <a:avLst/>
          </a:prstGeom>
          <a:noFill/>
        </p:spPr>
        <p:txBody>
          <a:bodyPr wrap="none" rtlCol="0" anchor="t">
            <a:spAutoFit/>
          </a:bodyPr>
          <a:lstStyle/>
          <a:p>
            <a:pPr algn="l"/>
            <a:r>
              <a:rPr lang="zh-CN" altLang="en-US" sz="3600" b="1" dirty="0">
                <a:solidFill>
                  <a:srgbClr val="111E2C"/>
                </a:solidFill>
                <a:latin typeface="Hiragino Sans GB W6" charset="-122"/>
                <a:ea typeface="Hiragino Sans GB W6" charset="-122"/>
                <a:sym typeface="+mn-ea"/>
              </a:rPr>
              <a:t>（二）管道连接件</a:t>
            </a:r>
          </a:p>
        </p:txBody>
      </p:sp>
      <p:sp>
        <p:nvSpPr>
          <p:cNvPr id="11" name="文本框 10"/>
          <p:cNvSpPr txBox="1"/>
          <p:nvPr/>
        </p:nvSpPr>
        <p:spPr>
          <a:xfrm>
            <a:off x="1528445" y="1227455"/>
            <a:ext cx="1770380" cy="460375"/>
          </a:xfrm>
          <a:prstGeom prst="rect">
            <a:avLst/>
          </a:prstGeom>
          <a:noFill/>
        </p:spPr>
        <p:txBody>
          <a:bodyPr wrap="square" rtlCol="0" anchor="t">
            <a:spAutoFit/>
          </a:bodyPr>
          <a:lstStyle/>
          <a:p>
            <a:r>
              <a:rPr lang="en-US" altLang="zh-CN" sz="2400" b="1" dirty="0">
                <a:solidFill>
                  <a:schemeClr val="bg1"/>
                </a:solidFill>
                <a:latin typeface="宋体" panose="02010600030101010101" pitchFamily="2" charset="-122"/>
                <a:cs typeface="宋体" panose="02010600030101010101" pitchFamily="2" charset="-122"/>
                <a:sym typeface="+mn-ea"/>
              </a:rPr>
              <a:t> 1. </a:t>
            </a:r>
            <a:r>
              <a:rPr lang="zh-CN" altLang="en-US" sz="2400" b="1" dirty="0">
                <a:solidFill>
                  <a:schemeClr val="bg1"/>
                </a:solidFill>
                <a:latin typeface="宋体" panose="02010600030101010101" pitchFamily="2" charset="-122"/>
                <a:cs typeface="宋体" panose="02010600030101010101" pitchFamily="2" charset="-122"/>
                <a:sym typeface="+mn-ea"/>
              </a:rPr>
              <a:t>管子</a:t>
            </a:r>
          </a:p>
        </p:txBody>
      </p:sp>
      <p:sp>
        <p:nvSpPr>
          <p:cNvPr id="16" name="Freeform 9"/>
          <p:cNvSpPr/>
          <p:nvPr/>
        </p:nvSpPr>
        <p:spPr>
          <a:xfrm>
            <a:off x="1292860" y="4373880"/>
            <a:ext cx="228346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grpSp>
        <p:nvGrpSpPr>
          <p:cNvPr id="22" name="组合 21"/>
          <p:cNvGrpSpPr/>
          <p:nvPr/>
        </p:nvGrpSpPr>
        <p:grpSpPr>
          <a:xfrm>
            <a:off x="1083310" y="4276725"/>
            <a:ext cx="7071360" cy="2247900"/>
            <a:chOff x="1759" y="6602"/>
            <a:chExt cx="11136" cy="3540"/>
          </a:xfrm>
        </p:grpSpPr>
        <p:sp>
          <p:nvSpPr>
            <p:cNvPr id="17" name="圆角矩形 3"/>
            <p:cNvSpPr/>
            <p:nvPr/>
          </p:nvSpPr>
          <p:spPr>
            <a:xfrm>
              <a:off x="1759" y="7263"/>
              <a:ext cx="11136" cy="2879"/>
            </a:xfrm>
            <a:prstGeom prst="roundRect">
              <a:avLst>
                <a:gd name="adj" fmla="val 4486"/>
              </a:avLst>
            </a:prstGeom>
            <a:solidFill>
              <a:schemeClr val="accent1">
                <a:lumMod val="20000"/>
                <a:lumOff val="80000"/>
                <a:alpha val="8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 name="文本框 9"/>
            <p:cNvSpPr txBox="1"/>
            <p:nvPr/>
          </p:nvSpPr>
          <p:spPr>
            <a:xfrm>
              <a:off x="2036" y="7828"/>
              <a:ext cx="10505" cy="1961"/>
            </a:xfrm>
            <a:prstGeom prst="rect">
              <a:avLst/>
            </a:prstGeom>
            <a:noFill/>
          </p:spPr>
          <p:txBody>
            <a:bodyPr wrap="square" rtlCol="0" anchor="t">
              <a:spAutoFit/>
            </a:bodyPr>
            <a:lstStyle/>
            <a:p>
              <a:pPr marL="342900" indent="-342900">
                <a:lnSpc>
                  <a:spcPct val="125000"/>
                </a:lnSpc>
                <a:buFont typeface="Arial" panose="020B0604020202020204" pitchFamily="34" charset="0"/>
                <a:buChar char="•"/>
              </a:pPr>
              <a:r>
                <a:rPr lang="zh-CN" altLang="zh-CN" sz="2000" b="1" dirty="0">
                  <a:latin typeface="宋体" panose="02010600030101010101" pitchFamily="2" charset="-122"/>
                  <a:cs typeface="宋体" panose="02010600030101010101" pitchFamily="2" charset="-122"/>
                  <a:sym typeface="+mn-ea"/>
                </a:rPr>
                <a:t>气动系统中使用的管接头的结构及工作原理与液压管接头基本相似，</a:t>
              </a:r>
              <a:r>
                <a:rPr lang="zh-CN" altLang="zh-CN" sz="2000" b="1" dirty="0">
                  <a:solidFill>
                    <a:srgbClr val="C00000"/>
                  </a:solidFill>
                  <a:latin typeface="宋体" panose="02010600030101010101" pitchFamily="2" charset="-122"/>
                  <a:cs typeface="宋体" panose="02010600030101010101" pitchFamily="2" charset="-122"/>
                  <a:sym typeface="+mn-ea"/>
                </a:rPr>
                <a:t>分为卡套式、扩口螺纹式、卡箍式、插入快换式等。</a:t>
              </a:r>
            </a:p>
          </p:txBody>
        </p:sp>
        <p:grpSp>
          <p:nvGrpSpPr>
            <p:cNvPr id="2" name="组合 1"/>
            <p:cNvGrpSpPr/>
            <p:nvPr/>
          </p:nvGrpSpPr>
          <p:grpSpPr>
            <a:xfrm>
              <a:off x="2089" y="6602"/>
              <a:ext cx="3596" cy="957"/>
              <a:chOff x="2257" y="6872"/>
              <a:chExt cx="3596" cy="957"/>
            </a:xfrm>
          </p:grpSpPr>
          <p:sp>
            <p:nvSpPr>
              <p:cNvPr id="14" name="Freeform 10"/>
              <p:cNvSpPr/>
              <p:nvPr/>
            </p:nvSpPr>
            <p:spPr>
              <a:xfrm>
                <a:off x="2257" y="7025"/>
                <a:ext cx="3596"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78B8DF"/>
              </a:solidFill>
              <a:ln w="9525">
                <a:noFill/>
              </a:ln>
            </p:spPr>
            <p:txBody>
              <a:bodyPr/>
              <a:lstStyle/>
              <a:p>
                <a:endParaRPr lang="zh-CN" altLang="en-US" sz="6600"/>
              </a:p>
            </p:txBody>
          </p:sp>
          <p:sp>
            <p:nvSpPr>
              <p:cNvPr id="13" name="文本框 12"/>
              <p:cNvSpPr txBox="1"/>
              <p:nvPr/>
            </p:nvSpPr>
            <p:spPr>
              <a:xfrm>
                <a:off x="2628" y="6872"/>
                <a:ext cx="3223" cy="957"/>
              </a:xfrm>
              <a:prstGeom prst="rect">
                <a:avLst/>
              </a:prstGeom>
              <a:noFill/>
            </p:spPr>
            <p:txBody>
              <a:bodyPr wrap="square" rtlCol="0" anchor="t">
                <a:spAutoFit/>
              </a:bodyPr>
              <a:lstStyle/>
              <a:p>
                <a:pPr algn="l" eaLnBrk="1" hangingPunct="1">
                  <a:lnSpc>
                    <a:spcPct val="140000"/>
                  </a:lnSpc>
                  <a:buFont typeface="Wingdings" panose="05000000000000000000" pitchFamily="2" charset="2"/>
                  <a:buNone/>
                </a:pPr>
                <a:r>
                  <a:rPr lang="en-US" altLang="zh-CN" sz="2400" b="1" dirty="0">
                    <a:solidFill>
                      <a:schemeClr val="bg1"/>
                    </a:solidFill>
                    <a:latin typeface="宋体" panose="02010600030101010101" pitchFamily="2" charset="-122"/>
                    <a:cs typeface="宋体" panose="02010600030101010101" pitchFamily="2" charset="-122"/>
                    <a:sym typeface="+mn-ea"/>
                  </a:rPr>
                  <a:t> 2.</a:t>
                </a:r>
                <a:r>
                  <a:rPr sz="2400" b="1" dirty="0">
                    <a:solidFill>
                      <a:schemeClr val="bg1"/>
                    </a:solidFill>
                    <a:latin typeface="宋体" panose="02010600030101010101" pitchFamily="2" charset="-122"/>
                    <a:cs typeface="宋体" panose="02010600030101010101" pitchFamily="2" charset="-122"/>
                    <a:sym typeface="+mn-ea"/>
                  </a:rPr>
                  <a:t>管接头</a:t>
                </a:r>
              </a:p>
            </p:txBody>
          </p:sp>
        </p:grpSp>
      </p:gr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5" name="图片 4" descr="页脚"/>
          <p:cNvPicPr>
            <a:picLocks noChangeAspect="1"/>
          </p:cNvPicPr>
          <p:nvPr/>
        </p:nvPicPr>
        <p:blipFill>
          <a:blip r:embed="rId4"/>
          <a:srcRect l="7567" r="2701"/>
          <a:stretch>
            <a:fillRect/>
          </a:stretch>
        </p:blipFill>
        <p:spPr>
          <a:xfrm>
            <a:off x="-13335" y="6089015"/>
            <a:ext cx="9171940" cy="9766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5000"/>
          </a:blip>
          <a:stretch>
            <a:fillRect/>
          </a:stretch>
        </a:blipFill>
        <a:effectLst/>
      </p:bgPr>
    </p:bg>
    <p:spTree>
      <p:nvGrpSpPr>
        <p:cNvPr id="1" name=""/>
        <p:cNvGrpSpPr/>
        <p:nvPr/>
      </p:nvGrpSpPr>
      <p:grpSpPr>
        <a:xfrm>
          <a:off x="0" y="0"/>
          <a:ext cx="0" cy="0"/>
          <a:chOff x="0" y="0"/>
          <a:chExt cx="0" cy="0"/>
        </a:xfrm>
      </p:grpSpPr>
      <p:sp>
        <p:nvSpPr>
          <p:cNvPr id="43017" name="Freeform 7"/>
          <p:cNvSpPr/>
          <p:nvPr/>
        </p:nvSpPr>
        <p:spPr>
          <a:xfrm>
            <a:off x="1055370" y="1141095"/>
            <a:ext cx="275590" cy="469900"/>
          </a:xfrm>
          <a:custGeom>
            <a:avLst/>
            <a:gdLst/>
            <a:ahLst/>
            <a:cxnLst>
              <a:cxn ang="0">
                <a:pos x="0" y="0"/>
              </a:cxn>
              <a:cxn ang="0">
                <a:pos x="82550" y="107165"/>
              </a:cxn>
              <a:cxn ang="0">
                <a:pos x="82550" y="470336"/>
              </a:cxn>
              <a:cxn ang="0">
                <a:pos x="0" y="363171"/>
              </a:cxn>
              <a:cxn ang="0">
                <a:pos x="0" y="0"/>
              </a:cxn>
            </a:cxnLst>
            <a:rect l="0" t="0" r="0" b="0"/>
            <a:pathLst>
              <a:path w="102" h="474">
                <a:moveTo>
                  <a:pt x="0" y="0"/>
                </a:moveTo>
                <a:lnTo>
                  <a:pt x="102" y="108"/>
                </a:lnTo>
                <a:lnTo>
                  <a:pt x="102" y="474"/>
                </a:lnTo>
                <a:lnTo>
                  <a:pt x="0" y="366"/>
                </a:lnTo>
                <a:lnTo>
                  <a:pt x="0" y="0"/>
                </a:lnTo>
                <a:close/>
              </a:path>
            </a:pathLst>
          </a:custGeom>
          <a:solidFill>
            <a:schemeClr val="tx1">
              <a:lumMod val="65000"/>
              <a:lumOff val="35000"/>
            </a:schemeClr>
          </a:solidFill>
          <a:ln w="9525">
            <a:noFill/>
          </a:ln>
        </p:spPr>
        <p:txBody>
          <a:bodyPr/>
          <a:lstStyle/>
          <a:p>
            <a:endParaRPr lang="zh-CN" altLang="en-US" sz="6600"/>
          </a:p>
        </p:txBody>
      </p:sp>
      <p:sp>
        <p:nvSpPr>
          <p:cNvPr id="7" name="矩形 6"/>
          <p:cNvSpPr/>
          <p:nvPr/>
        </p:nvSpPr>
        <p:spPr>
          <a:xfrm>
            <a:off x="331470" y="1611630"/>
            <a:ext cx="8665210" cy="37566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灯片编号占位符 3"/>
          <p:cNvSpPr txBox="1">
            <a:spLocks noGrp="1"/>
          </p:cNvSpPr>
          <p:nvPr/>
        </p:nvSpPr>
        <p:spPr>
          <a:xfrm>
            <a:off x="4360545" y="6604635"/>
            <a:ext cx="42545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31</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43018" name="Freeform 9"/>
          <p:cNvSpPr/>
          <p:nvPr/>
        </p:nvSpPr>
        <p:spPr>
          <a:xfrm>
            <a:off x="1054100" y="855980"/>
            <a:ext cx="5984875" cy="649605"/>
          </a:xfrm>
          <a:custGeom>
            <a:avLst/>
            <a:gdLst/>
            <a:ahLst/>
            <a:cxnLst>
              <a:cxn ang="0">
                <a:pos x="0" y="0"/>
              </a:cxn>
              <a:cxn ang="0">
                <a:pos x="2062163" y="0"/>
              </a:cxn>
              <a:cxn ang="0">
                <a:pos x="1943145" y="183707"/>
              </a:cxn>
              <a:cxn ang="0">
                <a:pos x="2062163" y="363442"/>
              </a:cxn>
              <a:cxn ang="0">
                <a:pos x="0" y="363442"/>
              </a:cxn>
              <a:cxn ang="0">
                <a:pos x="0" y="0"/>
              </a:cxn>
            </a:cxnLst>
            <a:rect l="0" t="0" r="0" b="0"/>
            <a:pathLst>
              <a:path w="2547" h="366">
                <a:moveTo>
                  <a:pt x="0" y="0"/>
                </a:moveTo>
                <a:lnTo>
                  <a:pt x="2547" y="0"/>
                </a:lnTo>
                <a:lnTo>
                  <a:pt x="2400" y="185"/>
                </a:lnTo>
                <a:lnTo>
                  <a:pt x="2547" y="366"/>
                </a:lnTo>
                <a:lnTo>
                  <a:pt x="0" y="366"/>
                </a:lnTo>
                <a:lnTo>
                  <a:pt x="0" y="0"/>
                </a:lnTo>
                <a:close/>
              </a:path>
            </a:pathLst>
          </a:custGeom>
          <a:solidFill>
            <a:schemeClr val="accent1">
              <a:lumMod val="50000"/>
            </a:schemeClr>
          </a:solidFill>
          <a:ln w="9525">
            <a:noFill/>
          </a:ln>
        </p:spPr>
        <p:txBody>
          <a:bodyPr/>
          <a:lstStyle/>
          <a:p>
            <a:endParaRPr lang="zh-CN" altLang="en-US" sz="6600"/>
          </a:p>
        </p:txBody>
      </p:sp>
      <p:sp>
        <p:nvSpPr>
          <p:cNvPr id="6" name="文本框 5"/>
          <p:cNvSpPr txBox="1"/>
          <p:nvPr/>
        </p:nvSpPr>
        <p:spPr>
          <a:xfrm>
            <a:off x="1330960" y="877570"/>
            <a:ext cx="5377815" cy="583565"/>
          </a:xfrm>
          <a:prstGeom prst="rect">
            <a:avLst/>
          </a:prstGeom>
          <a:noFill/>
        </p:spPr>
        <p:txBody>
          <a:bodyPr wrap="square" rtlCol="0" anchor="t">
            <a:spAutoFit/>
          </a:bodyPr>
          <a:lstStyle/>
          <a:p>
            <a:r>
              <a:rPr lang="zh-CN" altLang="en-US" sz="3200" b="1">
                <a:solidFill>
                  <a:schemeClr val="bg1"/>
                </a:solidFill>
                <a:latin typeface="Yuanti SC Bold" charset="-122"/>
                <a:ea typeface="Yuanti SC Bold" charset="-122"/>
              </a:rPr>
              <a:t>供气系统的管道设计</a:t>
            </a: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0" name="图片 9" descr="页脚"/>
          <p:cNvPicPr>
            <a:picLocks noChangeAspect="1"/>
          </p:cNvPicPr>
          <p:nvPr/>
        </p:nvPicPr>
        <p:blipFill>
          <a:blip r:embed="rId4"/>
          <a:srcRect l="7058" r="2210"/>
          <a:stretch>
            <a:fillRect/>
          </a:stretch>
        </p:blipFill>
        <p:spPr>
          <a:xfrm>
            <a:off x="-12700" y="6092825"/>
            <a:ext cx="9274175" cy="976630"/>
          </a:xfrm>
          <a:prstGeom prst="rect">
            <a:avLst/>
          </a:prstGeom>
        </p:spPr>
      </p:pic>
      <p:pic>
        <p:nvPicPr>
          <p:cNvPr id="34817" name="Picture 4"/>
          <p:cNvPicPr>
            <a:picLocks noChangeAspect="1"/>
          </p:cNvPicPr>
          <p:nvPr/>
        </p:nvPicPr>
        <p:blipFill>
          <a:blip r:embed="rId5"/>
          <a:stretch>
            <a:fillRect/>
          </a:stretch>
        </p:blipFill>
        <p:spPr>
          <a:xfrm>
            <a:off x="319405" y="1943735"/>
            <a:ext cx="8689340" cy="2393315"/>
          </a:xfrm>
          <a:prstGeom prst="rect">
            <a:avLst/>
          </a:prstGeom>
          <a:noFill/>
          <a:ln w="9525">
            <a:noFill/>
          </a:ln>
        </p:spPr>
      </p:pic>
      <p:sp>
        <p:nvSpPr>
          <p:cNvPr id="4" name="文本框 3"/>
          <p:cNvSpPr txBox="1"/>
          <p:nvPr/>
        </p:nvSpPr>
        <p:spPr>
          <a:xfrm>
            <a:off x="796925" y="4670425"/>
            <a:ext cx="1818005" cy="398780"/>
          </a:xfrm>
          <a:prstGeom prst="rect">
            <a:avLst/>
          </a:prstGeom>
          <a:noFill/>
        </p:spPr>
        <p:txBody>
          <a:bodyPr wrap="square" rtlCol="0">
            <a:spAutoFit/>
          </a:bodyPr>
          <a:lstStyle/>
          <a:p>
            <a:r>
              <a:rPr lang="en-US" altLang="zh-CN" sz="2000" b="1" dirty="0">
                <a:latin typeface="宋体" panose="02010600030101010101" pitchFamily="2" charset="-122"/>
                <a:cs typeface="宋体" panose="02010600030101010101" pitchFamily="2" charset="-122"/>
                <a:sym typeface="+mn-ea"/>
              </a:rPr>
              <a:t>(a)</a:t>
            </a:r>
            <a:r>
              <a:rPr lang="zh-CN" altLang="en-US" sz="2000" b="1" dirty="0">
                <a:latin typeface="宋体" panose="02010600030101010101" pitchFamily="2" charset="-122"/>
                <a:cs typeface="宋体" panose="02010600030101010101" pitchFamily="2" charset="-122"/>
                <a:sym typeface="+mn-ea"/>
              </a:rPr>
              <a:t>环状管网</a:t>
            </a:r>
            <a:r>
              <a:rPr lang="zh-CN" altLang="en-US" b="1" dirty="0">
                <a:latin typeface="宋体" panose="02010600030101010101" pitchFamily="2" charset="-122"/>
                <a:cs typeface="宋体" panose="02010600030101010101" pitchFamily="2" charset="-122"/>
                <a:sym typeface="+mn-ea"/>
              </a:rPr>
              <a:t> </a:t>
            </a:r>
            <a:endParaRPr lang="zh-CN" altLang="en-US"/>
          </a:p>
        </p:txBody>
      </p:sp>
      <p:sp>
        <p:nvSpPr>
          <p:cNvPr id="5" name="文本框 4"/>
          <p:cNvSpPr txBox="1"/>
          <p:nvPr/>
        </p:nvSpPr>
        <p:spPr>
          <a:xfrm>
            <a:off x="3735705" y="4670425"/>
            <a:ext cx="2105025" cy="398780"/>
          </a:xfrm>
          <a:prstGeom prst="rect">
            <a:avLst/>
          </a:prstGeom>
          <a:noFill/>
        </p:spPr>
        <p:txBody>
          <a:bodyPr wrap="square" rtlCol="0">
            <a:spAutoFit/>
          </a:bodyPr>
          <a:lstStyle/>
          <a:p>
            <a:r>
              <a:rPr lang="en-US" altLang="zh-CN" sz="2000" b="1" dirty="0">
                <a:latin typeface="宋体" panose="02010600030101010101" pitchFamily="2" charset="-122"/>
                <a:cs typeface="宋体" panose="02010600030101010101" pitchFamily="2" charset="-122"/>
                <a:sym typeface="+mn-ea"/>
              </a:rPr>
              <a:t>(b)</a:t>
            </a:r>
            <a:r>
              <a:rPr lang="zh-CN" altLang="en-US" sz="2000" b="1" dirty="0">
                <a:latin typeface="宋体" panose="02010600030101010101" pitchFamily="2" charset="-122"/>
                <a:cs typeface="宋体" panose="02010600030101010101" pitchFamily="2" charset="-122"/>
                <a:sym typeface="+mn-ea"/>
              </a:rPr>
              <a:t>双树枝状管网 </a:t>
            </a:r>
            <a:r>
              <a:rPr lang="zh-CN" altLang="en-US" b="1" dirty="0">
                <a:latin typeface="宋体" panose="02010600030101010101" pitchFamily="2" charset="-122"/>
                <a:cs typeface="宋体" panose="02010600030101010101" pitchFamily="2" charset="-122"/>
                <a:sym typeface="+mn-ea"/>
              </a:rPr>
              <a:t> </a:t>
            </a:r>
            <a:endParaRPr lang="zh-CN" altLang="en-US"/>
          </a:p>
        </p:txBody>
      </p:sp>
      <p:sp>
        <p:nvSpPr>
          <p:cNvPr id="9" name="文本框 8"/>
          <p:cNvSpPr txBox="1"/>
          <p:nvPr/>
        </p:nvSpPr>
        <p:spPr>
          <a:xfrm>
            <a:off x="6708775" y="4670425"/>
            <a:ext cx="2282190" cy="398780"/>
          </a:xfrm>
          <a:prstGeom prst="rect">
            <a:avLst/>
          </a:prstGeom>
          <a:noFill/>
        </p:spPr>
        <p:txBody>
          <a:bodyPr wrap="square" rtlCol="0">
            <a:spAutoFit/>
          </a:bodyPr>
          <a:lstStyle/>
          <a:p>
            <a:r>
              <a:rPr lang="en-US" altLang="zh-CN" sz="2000" b="1" dirty="0">
                <a:latin typeface="宋体" panose="02010600030101010101" pitchFamily="2" charset="-122"/>
                <a:cs typeface="宋体" panose="02010600030101010101" pitchFamily="2" charset="-122"/>
                <a:sym typeface="+mn-ea"/>
              </a:rPr>
              <a:t>(c)</a:t>
            </a:r>
            <a:r>
              <a:rPr lang="zh-CN" altLang="en-US" sz="2000" b="1" dirty="0">
                <a:latin typeface="宋体" panose="02010600030101010101" pitchFamily="2" charset="-122"/>
                <a:cs typeface="宋体" panose="02010600030101010101" pitchFamily="2" charset="-122"/>
                <a:sym typeface="+mn-ea"/>
              </a:rPr>
              <a:t>单树枝状管网</a:t>
            </a:r>
            <a:endParaRPr lang="zh-CN" altLang="en-US" sz="20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018"/>
                                        </p:tgtEl>
                                        <p:attrNameLst>
                                          <p:attrName>style.visibility</p:attrName>
                                        </p:attrNameLst>
                                      </p:cBhvr>
                                      <p:to>
                                        <p:strVal val="visible"/>
                                      </p:to>
                                    </p:set>
                                    <p:animEffect transition="in" filter="wipe(left)">
                                      <p:cBhvr>
                                        <p:cTn id="7" dur="500"/>
                                        <p:tgtEl>
                                          <p:spTgt spid="430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3017"/>
                                        </p:tgtEl>
                                        <p:attrNameLst>
                                          <p:attrName>style.visibility</p:attrName>
                                        </p:attrNameLst>
                                      </p:cBhvr>
                                      <p:to>
                                        <p:strVal val="visible"/>
                                      </p:to>
                                    </p:set>
                                    <p:animEffect transition="in" filter="wipe(right)">
                                      <p:cBhvr>
                                        <p:cTn id="11" dur="3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66395" y="1236345"/>
            <a:ext cx="8395970" cy="527685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905" y="1963420"/>
            <a:ext cx="275272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403225" y="19875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636905" y="2447925"/>
            <a:ext cx="7661910" cy="191135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汽缸一般由缸体、活塞、活塞杆、前端盖、后端盖及密封件等组成。汽缸的种类很多，分类方法也不同。常见汽缸的分类、原理和特点见课本表13.1。</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32</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636905" y="1987550"/>
            <a:ext cx="275209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汽缸的类型</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35843" name="Rectangle 3"/>
          <p:cNvSpPr>
            <a:spLocks noGrp="1"/>
          </p:cNvSpPr>
          <p:nvPr/>
        </p:nvSpPr>
        <p:spPr>
          <a:xfrm>
            <a:off x="473075" y="628650"/>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a:t>
            </a:r>
          </a:p>
        </p:txBody>
      </p:sp>
      <p:sp>
        <p:nvSpPr>
          <p:cNvPr id="10" name="Rectangle 3"/>
          <p:cNvSpPr>
            <a:spLocks noGrp="1"/>
          </p:cNvSpPr>
          <p:nvPr/>
        </p:nvSpPr>
        <p:spPr>
          <a:xfrm>
            <a:off x="473075" y="1236345"/>
            <a:ext cx="7067550" cy="5448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just" fontAlgn="base">
              <a:lnSpc>
                <a:spcPct val="150000"/>
              </a:lnSpc>
              <a:spcBef>
                <a:spcPts val="0"/>
              </a:spcBef>
              <a:buFont typeface="Wingdings" panose="05000000000000000000" pitchFamily="2" charset="2"/>
              <a:buNone/>
            </a:pPr>
            <a:r>
              <a:rPr lang="zh-CN" altLang="en-US" sz="24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rPr>
              <a:t>（一）汽缸</a:t>
            </a:r>
          </a:p>
          <a:p>
            <a:pPr marL="0" indent="0" algn="just" fontAlgn="base">
              <a:lnSpc>
                <a:spcPct val="150000"/>
              </a:lnSpc>
              <a:spcBef>
                <a:spcPts val="0"/>
              </a:spcBef>
              <a:buNone/>
            </a:pPr>
            <a:endParaRPr lang="zh-CN" altLang="en-US" sz="2400" b="1" strike="noStrike" noProof="1">
              <a:latin typeface="宋体" panose="02010600030101010101" pitchFamily="2" charset="-122"/>
              <a:ea typeface="宋体" panose="02010600030101010101" pitchFamily="2" charset="-122"/>
              <a:cs typeface="宋体" panose="02010600030101010101" pitchFamily="2" charset="-122"/>
            </a:endParaRPr>
          </a:p>
        </p:txBody>
      </p:sp>
      <p:pic>
        <p:nvPicPr>
          <p:cNvPr id="14" name="图片 13"/>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a:stretch>
            <a:fillRect/>
          </a:stretch>
        </p:blipFill>
        <p:spPr bwMode="auto">
          <a:xfrm>
            <a:off x="473075" y="3964940"/>
            <a:ext cx="4204335" cy="2363470"/>
          </a:xfrm>
          <a:prstGeom prst="rect">
            <a:avLst/>
          </a:prstGeom>
          <a:noFill/>
          <a:ln w="9525">
            <a:noFill/>
            <a:miter lim="800000"/>
            <a:headEnd/>
            <a:tailEnd/>
          </a:ln>
        </p:spPr>
      </p:pic>
      <p:pic>
        <p:nvPicPr>
          <p:cNvPr id="15" name="图片 657414"/>
          <p:cNvPicPr>
            <a:picLocks noChangeAspect="1" noChangeArrowheads="1"/>
          </p:cNvPicPr>
          <p:nvPr/>
        </p:nvPicPr>
        <p:blipFill>
          <a:blip r:embed="rId6">
            <a:clrChange>
              <a:clrFrom>
                <a:srgbClr val="FFFFFF">
                  <a:alpha val="100000"/>
                </a:srgbClr>
              </a:clrFrom>
              <a:clrTo>
                <a:srgbClr val="FFFFFF">
                  <a:alpha val="100000"/>
                  <a:alpha val="0"/>
                </a:srgbClr>
              </a:clrTo>
            </a:clrChange>
          </a:blip>
          <a:srcRect/>
          <a:stretch>
            <a:fillRect/>
          </a:stretch>
        </p:blipFill>
        <p:spPr bwMode="auto">
          <a:xfrm>
            <a:off x="4973641" y="3903350"/>
            <a:ext cx="3614737" cy="2486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7540" y="922020"/>
            <a:ext cx="8098790" cy="501396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1266" name="Rectangle 3"/>
          <p:cNvSpPr>
            <a:spLocks noGrp="1"/>
          </p:cNvSpPr>
          <p:nvPr>
            <p:ph idx="1"/>
          </p:nvPr>
        </p:nvSpPr>
        <p:spPr>
          <a:xfrm>
            <a:off x="899160" y="1508760"/>
            <a:ext cx="7569200" cy="3839845"/>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mn-ea"/>
              </a:rPr>
              <a:t>汽缸作用力：</a:t>
            </a: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汽缸活塞杆的推力F1和拉力F2分别为：</a:t>
            </a:r>
          </a:p>
          <a:p>
            <a:pPr marR="0" algn="just" defTabSz="914400" rtl="0" eaLnBrk="1" latinLnBrk="0" hangingPunct="1">
              <a:lnSpc>
                <a:spcPct val="125000"/>
              </a:lnSpc>
              <a:spcBef>
                <a:spcPts val="0"/>
              </a:spcBef>
              <a:spcAft>
                <a:spcPct val="0"/>
              </a:spcAft>
              <a:buClrTx/>
              <a:buSzTx/>
            </a:pPr>
            <a:endParaRPr lang="zh-CN" altLang="zh-CN" sz="2400" b="1" dirty="0">
              <a:latin typeface="宋体" panose="02010600030101010101" pitchFamily="2" charset="-122"/>
              <a:ea typeface="宋体" panose="02010600030101010101" pitchFamily="2" charset="-122"/>
              <a:sym typeface="+mn-ea"/>
            </a:endParaRPr>
          </a:p>
          <a:p>
            <a:pPr marR="0" algn="just" defTabSz="914400" rtl="0" eaLnBrk="1" latinLnBrk="0" hangingPunct="1">
              <a:lnSpc>
                <a:spcPct val="125000"/>
              </a:lnSpc>
              <a:spcBef>
                <a:spcPts val="0"/>
              </a:spcBef>
              <a:spcAft>
                <a:spcPct val="0"/>
              </a:spcAft>
              <a:buClrTx/>
              <a:buSzTx/>
            </a:pPr>
            <a:endParaRPr lang="zh-CN" altLang="zh-CN" sz="2400" b="1" dirty="0">
              <a:latin typeface="宋体" panose="02010600030101010101" pitchFamily="2" charset="-122"/>
              <a:ea typeface="宋体" panose="02010600030101010101" pitchFamily="2" charset="-122"/>
              <a:sym typeface="+mn-ea"/>
            </a:endParaRP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宋体" panose="02010600030101010101" pitchFamily="2" charset="-122"/>
              </a:rPr>
              <a:t>式中，</a:t>
            </a:r>
            <a:r>
              <a:rPr lang="zh-CN" altLang="zh-CN" sz="2400" b="1" dirty="0">
                <a:latin typeface="Times New Roman" panose="02020603050405020304" pitchFamily="18" charset="0"/>
                <a:ea typeface="宋体" panose="02010600030101010101" pitchFamily="2" charset="-122"/>
                <a:sym typeface="Times New Roman" panose="02020603050405020304" pitchFamily="18" charset="0"/>
              </a:rPr>
              <a:t>D</a:t>
            </a:r>
            <a:r>
              <a:rPr lang="zh-CN" altLang="zh-CN" sz="2400" b="1" dirty="0">
                <a:latin typeface="宋体" panose="02010600030101010101" pitchFamily="2" charset="-122"/>
                <a:ea typeface="宋体" panose="02010600030101010101" pitchFamily="2" charset="-122"/>
                <a:sym typeface="宋体" panose="02010600030101010101" pitchFamily="2" charset="-122"/>
              </a:rPr>
              <a:t>、</a:t>
            </a:r>
            <a:r>
              <a:rPr lang="zh-CN" altLang="zh-CN" sz="2400" b="1" dirty="0">
                <a:latin typeface="Times New Roman" panose="02020603050405020304" pitchFamily="18" charset="0"/>
                <a:ea typeface="宋体" panose="02010600030101010101" pitchFamily="2" charset="-122"/>
                <a:sym typeface="Times New Roman" panose="02020603050405020304" pitchFamily="18" charset="0"/>
              </a:rPr>
              <a:t>d</a:t>
            </a:r>
            <a:r>
              <a:rPr lang="zh-CN" altLang="zh-CN" sz="2400" b="1" dirty="0">
                <a:latin typeface="宋体" panose="02010600030101010101" pitchFamily="2" charset="-122"/>
                <a:ea typeface="宋体" panose="02010600030101010101" pitchFamily="2" charset="-122"/>
                <a:sym typeface="宋体" panose="02010600030101010101" pitchFamily="2" charset="-122"/>
              </a:rPr>
              <a:t>分别是汽缸内径和活塞杆直径，</a:t>
            </a:r>
            <a:r>
              <a:rPr lang="zh-CN" altLang="zh-CN" sz="2400" b="1" dirty="0">
                <a:latin typeface="Times New Roman" panose="02020603050405020304" pitchFamily="18" charset="0"/>
                <a:ea typeface="宋体" panose="02010600030101010101" pitchFamily="2" charset="-122"/>
                <a:sym typeface="Times New Roman" panose="02020603050405020304" pitchFamily="18" charset="0"/>
              </a:rPr>
              <a:t>p</a:t>
            </a:r>
            <a:r>
              <a:rPr lang="zh-CN" altLang="zh-CN" sz="2400" b="1" dirty="0">
                <a:latin typeface="宋体" panose="02010600030101010101" pitchFamily="2" charset="-122"/>
                <a:ea typeface="宋体" panose="02010600030101010101" pitchFamily="2" charset="-122"/>
                <a:sym typeface="宋体" panose="02010600030101010101" pitchFamily="2" charset="-122"/>
              </a:rPr>
              <a:t>为汽缸工作压力，η为负载率。</a:t>
            </a: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宋体" panose="02010600030101010101" pitchFamily="2" charset="-122"/>
              </a:rPr>
              <a:t>负载率与汽缸工作压力有关，综合反映活塞的快速作用和汽缸的效率。负载率与汽缸工作压力的关系如表</a:t>
            </a:r>
            <a:r>
              <a:rPr lang="zh-CN" altLang="zh-CN" sz="2400" b="1" dirty="0">
                <a:latin typeface="Times New Roman" panose="02020603050405020304" pitchFamily="18" charset="0"/>
                <a:ea typeface="宋体" panose="02010600030101010101" pitchFamily="2" charset="-122"/>
                <a:sym typeface="Times New Roman" panose="02020603050405020304" pitchFamily="18" charset="0"/>
              </a:rPr>
              <a:t>13.2</a:t>
            </a:r>
            <a:r>
              <a:rPr lang="zh-CN" altLang="zh-CN" sz="2400" b="1" dirty="0">
                <a:latin typeface="宋体" panose="02010600030101010101" pitchFamily="2" charset="-122"/>
                <a:ea typeface="宋体" panose="02010600030101010101" pitchFamily="2" charset="-122"/>
                <a:sym typeface="宋体" panose="02010600030101010101" pitchFamily="2" charset="-122"/>
              </a:rPr>
              <a:t>。</a:t>
            </a:r>
            <a:endParaRPr lang="zh-CN" altLang="zh-CN" sz="2400" dirty="0">
              <a:latin typeface="Garamond" panose="02020404030301010803" pitchFamily="18" charset="0"/>
              <a:ea typeface="宋体" panose="02010600030101010101" pitchFamily="2" charset="-122"/>
            </a:endParaRPr>
          </a:p>
          <a:p>
            <a:pPr marR="0" algn="just" defTabSz="914400" rtl="0" eaLnBrk="1" latinLnBrk="0" hangingPunct="1">
              <a:lnSpc>
                <a:spcPct val="125000"/>
              </a:lnSpc>
              <a:spcBef>
                <a:spcPts val="0"/>
              </a:spcBef>
              <a:spcAft>
                <a:spcPct val="0"/>
              </a:spcAft>
              <a:buClrTx/>
              <a:buSzTx/>
            </a:pPr>
            <a:endParaRPr lang="zh-CN" altLang="zh-CN" sz="2400" b="1" dirty="0">
              <a:latin typeface="宋体" panose="02010600030101010101" pitchFamily="2" charset="-122"/>
              <a:ea typeface="宋体" panose="02010600030101010101" pitchFamily="2" charset="-122"/>
              <a:sym typeface="+mn-ea"/>
            </a:endParaRP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33</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grpSp>
        <p:nvGrpSpPr>
          <p:cNvPr id="2" name="组合 1"/>
          <p:cNvGrpSpPr/>
          <p:nvPr/>
        </p:nvGrpSpPr>
        <p:grpSpPr>
          <a:xfrm>
            <a:off x="2037080" y="650240"/>
            <a:ext cx="5085715" cy="1270759"/>
            <a:chOff x="1989" y="897"/>
            <a:chExt cx="10648" cy="1854"/>
          </a:xfrm>
        </p:grpSpPr>
        <p:sp>
          <p:nvSpPr>
            <p:cNvPr id="41988"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41989"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4" name="文本框 3"/>
            <p:cNvSpPr txBox="1"/>
            <p:nvPr/>
          </p:nvSpPr>
          <p:spPr>
            <a:xfrm>
              <a:off x="2651" y="1002"/>
              <a:ext cx="9291" cy="1749"/>
            </a:xfrm>
            <a:prstGeom prst="rect">
              <a:avLst/>
            </a:prstGeom>
            <a:noFill/>
          </p:spPr>
          <p:txBody>
            <a:bodyPr wrap="square" rtlCol="0" anchor="t">
              <a:spAutoFit/>
            </a:bodyPr>
            <a:lstStyle/>
            <a:p>
              <a:pPr algn="ctr"/>
              <a:r>
                <a:rPr lang="zh-CN" altLang="en-US" sz="3600" b="1" dirty="0">
                  <a:latin typeface="Hiragino Sans GB W6" charset="-122"/>
                  <a:ea typeface="Hiragino Sans GB W6" charset="-122"/>
                  <a:sym typeface="+mn-ea"/>
                </a:rPr>
                <a:t>气缸的工作特性</a:t>
              </a:r>
              <a:endParaRPr lang="zh-CN" altLang="en-US" sz="3600" b="1" dirty="0">
                <a:solidFill>
                  <a:srgbClr val="111E2C"/>
                </a:solidFill>
                <a:latin typeface="Hiragino Sans GB W6" charset="-122"/>
                <a:ea typeface="Hiragino Sans GB W6" charset="-122"/>
                <a:sym typeface="+mn-ea"/>
              </a:endParaRPr>
            </a:p>
            <a:p>
              <a:pPr algn="ctr"/>
              <a:endParaRPr lang="zh-CN" altLang="en-US" sz="3600" b="1" dirty="0">
                <a:solidFill>
                  <a:srgbClr val="111E2C"/>
                </a:solidFill>
                <a:latin typeface="Hiragino Sans GB W6" charset="-122"/>
                <a:ea typeface="Hiragino Sans GB W6" charset="-122"/>
                <a:sym typeface="+mn-ea"/>
              </a:endParaRPr>
            </a:p>
          </p:txBody>
        </p:sp>
      </p:grpSp>
      <p:pic>
        <p:nvPicPr>
          <p:cNvPr id="13" name="Picture 7"/>
          <p:cNvPicPr/>
          <p:nvPr/>
        </p:nvPicPr>
        <p:blipFill>
          <a:blip r:embed="rId5"/>
          <a:stretch>
            <a:fillRect/>
          </a:stretch>
        </p:blipFill>
        <p:spPr>
          <a:xfrm>
            <a:off x="2525395" y="2557145"/>
            <a:ext cx="1561465" cy="735965"/>
          </a:xfrm>
          <a:prstGeom prst="rect">
            <a:avLst/>
          </a:prstGeom>
          <a:solidFill>
            <a:srgbClr val="FAEC97">
              <a:alpha val="70000"/>
            </a:srgbClr>
          </a:solidFill>
          <a:ln w="9525">
            <a:noFill/>
          </a:ln>
        </p:spPr>
      </p:pic>
      <p:pic>
        <p:nvPicPr>
          <p:cNvPr id="14" name="Picture 8"/>
          <p:cNvPicPr/>
          <p:nvPr/>
        </p:nvPicPr>
        <p:blipFill>
          <a:blip r:embed="rId6"/>
          <a:stretch>
            <a:fillRect/>
          </a:stretch>
        </p:blipFill>
        <p:spPr>
          <a:xfrm>
            <a:off x="4552315" y="2556510"/>
            <a:ext cx="2095500" cy="736600"/>
          </a:xfrm>
          <a:prstGeom prst="rect">
            <a:avLst/>
          </a:prstGeom>
          <a:solidFill>
            <a:srgbClr val="FAEC97">
              <a:alpha val="70000"/>
            </a:srgbClr>
          </a:solid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5000"/>
          </a:blip>
          <a:stretch>
            <a:fillRect/>
          </a:stretch>
        </a:blipFill>
        <a:effectLst/>
      </p:bgPr>
    </p:bg>
    <p:spTree>
      <p:nvGrpSpPr>
        <p:cNvPr id="1" name=""/>
        <p:cNvGrpSpPr/>
        <p:nvPr/>
      </p:nvGrpSpPr>
      <p:grpSpPr>
        <a:xfrm>
          <a:off x="0" y="0"/>
          <a:ext cx="0" cy="0"/>
          <a:chOff x="0" y="0"/>
          <a:chExt cx="0" cy="0"/>
        </a:xfrm>
      </p:grpSpPr>
      <p:sp>
        <p:nvSpPr>
          <p:cNvPr id="43017" name="Freeform 7"/>
          <p:cNvSpPr/>
          <p:nvPr/>
        </p:nvSpPr>
        <p:spPr>
          <a:xfrm>
            <a:off x="1055370" y="1141095"/>
            <a:ext cx="275590" cy="469900"/>
          </a:xfrm>
          <a:custGeom>
            <a:avLst/>
            <a:gdLst/>
            <a:ahLst/>
            <a:cxnLst>
              <a:cxn ang="0">
                <a:pos x="0" y="0"/>
              </a:cxn>
              <a:cxn ang="0">
                <a:pos x="82550" y="107165"/>
              </a:cxn>
              <a:cxn ang="0">
                <a:pos x="82550" y="470336"/>
              </a:cxn>
              <a:cxn ang="0">
                <a:pos x="0" y="363171"/>
              </a:cxn>
              <a:cxn ang="0">
                <a:pos x="0" y="0"/>
              </a:cxn>
            </a:cxnLst>
            <a:rect l="0" t="0" r="0" b="0"/>
            <a:pathLst>
              <a:path w="102" h="474">
                <a:moveTo>
                  <a:pt x="0" y="0"/>
                </a:moveTo>
                <a:lnTo>
                  <a:pt x="102" y="108"/>
                </a:lnTo>
                <a:lnTo>
                  <a:pt x="102" y="474"/>
                </a:lnTo>
                <a:lnTo>
                  <a:pt x="0" y="366"/>
                </a:lnTo>
                <a:lnTo>
                  <a:pt x="0" y="0"/>
                </a:lnTo>
                <a:close/>
              </a:path>
            </a:pathLst>
          </a:custGeom>
          <a:solidFill>
            <a:schemeClr val="tx1">
              <a:lumMod val="65000"/>
              <a:lumOff val="35000"/>
            </a:schemeClr>
          </a:solidFill>
          <a:ln w="9525">
            <a:noFill/>
          </a:ln>
        </p:spPr>
        <p:txBody>
          <a:bodyPr/>
          <a:lstStyle/>
          <a:p>
            <a:endParaRPr lang="zh-CN" altLang="en-US" sz="6600"/>
          </a:p>
        </p:txBody>
      </p:sp>
      <p:sp>
        <p:nvSpPr>
          <p:cNvPr id="7" name="矩形 6"/>
          <p:cNvSpPr/>
          <p:nvPr/>
        </p:nvSpPr>
        <p:spPr>
          <a:xfrm>
            <a:off x="191135" y="1611630"/>
            <a:ext cx="8805545" cy="34461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灯片编号占位符 3"/>
          <p:cNvSpPr txBox="1">
            <a:spLocks noGrp="1"/>
          </p:cNvSpPr>
          <p:nvPr/>
        </p:nvSpPr>
        <p:spPr>
          <a:xfrm>
            <a:off x="4360545" y="6604635"/>
            <a:ext cx="42545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34</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43018" name="Freeform 9"/>
          <p:cNvSpPr/>
          <p:nvPr/>
        </p:nvSpPr>
        <p:spPr>
          <a:xfrm>
            <a:off x="1054100" y="855980"/>
            <a:ext cx="5984875" cy="649605"/>
          </a:xfrm>
          <a:custGeom>
            <a:avLst/>
            <a:gdLst/>
            <a:ahLst/>
            <a:cxnLst>
              <a:cxn ang="0">
                <a:pos x="0" y="0"/>
              </a:cxn>
              <a:cxn ang="0">
                <a:pos x="2062163" y="0"/>
              </a:cxn>
              <a:cxn ang="0">
                <a:pos x="1943145" y="183707"/>
              </a:cxn>
              <a:cxn ang="0">
                <a:pos x="2062163" y="363442"/>
              </a:cxn>
              <a:cxn ang="0">
                <a:pos x="0" y="363442"/>
              </a:cxn>
              <a:cxn ang="0">
                <a:pos x="0" y="0"/>
              </a:cxn>
            </a:cxnLst>
            <a:rect l="0" t="0" r="0" b="0"/>
            <a:pathLst>
              <a:path w="2547" h="366">
                <a:moveTo>
                  <a:pt x="0" y="0"/>
                </a:moveTo>
                <a:lnTo>
                  <a:pt x="2547" y="0"/>
                </a:lnTo>
                <a:lnTo>
                  <a:pt x="2400" y="185"/>
                </a:lnTo>
                <a:lnTo>
                  <a:pt x="2547" y="366"/>
                </a:lnTo>
                <a:lnTo>
                  <a:pt x="0" y="366"/>
                </a:lnTo>
                <a:lnTo>
                  <a:pt x="0" y="0"/>
                </a:lnTo>
                <a:close/>
              </a:path>
            </a:pathLst>
          </a:custGeom>
          <a:solidFill>
            <a:schemeClr val="accent1">
              <a:lumMod val="50000"/>
            </a:schemeClr>
          </a:solidFill>
          <a:ln w="9525">
            <a:noFill/>
          </a:ln>
        </p:spPr>
        <p:txBody>
          <a:bodyPr/>
          <a:lstStyle/>
          <a:p>
            <a:endParaRPr lang="zh-CN" altLang="en-US" sz="6600"/>
          </a:p>
        </p:txBody>
      </p:sp>
      <p:sp>
        <p:nvSpPr>
          <p:cNvPr id="6" name="文本框 5"/>
          <p:cNvSpPr txBox="1"/>
          <p:nvPr/>
        </p:nvSpPr>
        <p:spPr>
          <a:xfrm>
            <a:off x="1330960" y="877570"/>
            <a:ext cx="5377815" cy="583565"/>
          </a:xfrm>
          <a:prstGeom prst="rect">
            <a:avLst/>
          </a:prstGeom>
          <a:noFill/>
        </p:spPr>
        <p:txBody>
          <a:bodyPr wrap="square" rtlCol="0" anchor="t">
            <a:spAutoFit/>
          </a:bodyPr>
          <a:lstStyle/>
          <a:p>
            <a:r>
              <a:rPr lang="zh-CN" altLang="en-US" sz="3200" b="1">
                <a:solidFill>
                  <a:schemeClr val="bg1"/>
                </a:solidFill>
                <a:latin typeface="Yuanti SC Bold" charset="-122"/>
                <a:ea typeface="Yuanti SC Bold" charset="-122"/>
              </a:rPr>
              <a:t>气缸工作原理简图</a:t>
            </a: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0" name="图片 9" descr="页脚"/>
          <p:cNvPicPr>
            <a:picLocks noChangeAspect="1"/>
          </p:cNvPicPr>
          <p:nvPr/>
        </p:nvPicPr>
        <p:blipFill>
          <a:blip r:embed="rId4"/>
          <a:srcRect l="7058" r="2210"/>
          <a:stretch>
            <a:fillRect/>
          </a:stretch>
        </p:blipFill>
        <p:spPr>
          <a:xfrm>
            <a:off x="-12700" y="6092825"/>
            <a:ext cx="9274175" cy="976630"/>
          </a:xfrm>
          <a:prstGeom prst="rect">
            <a:avLst/>
          </a:prstGeom>
        </p:spPr>
      </p:pic>
      <p:pic>
        <p:nvPicPr>
          <p:cNvPr id="37891" name="Picture 5"/>
          <p:cNvPicPr>
            <a:picLocks noChangeAspect="1"/>
          </p:cNvPicPr>
          <p:nvPr/>
        </p:nvPicPr>
        <p:blipFill>
          <a:blip r:embed="rId5"/>
          <a:stretch>
            <a:fillRect/>
          </a:stretch>
        </p:blipFill>
        <p:spPr>
          <a:xfrm>
            <a:off x="521970" y="2176145"/>
            <a:ext cx="3838575" cy="2216785"/>
          </a:xfrm>
          <a:prstGeom prst="rect">
            <a:avLst/>
          </a:prstGeom>
          <a:noFill/>
          <a:ln w="9525">
            <a:noFill/>
          </a:ln>
        </p:spPr>
      </p:pic>
      <p:pic>
        <p:nvPicPr>
          <p:cNvPr id="37892" name="Picture 6"/>
          <p:cNvPicPr>
            <a:picLocks noChangeAspect="1"/>
          </p:cNvPicPr>
          <p:nvPr/>
        </p:nvPicPr>
        <p:blipFill>
          <a:blip r:embed="rId6"/>
          <a:stretch>
            <a:fillRect/>
          </a:stretch>
        </p:blipFill>
        <p:spPr>
          <a:xfrm>
            <a:off x="4604385" y="2176145"/>
            <a:ext cx="4066540" cy="221678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018"/>
                                        </p:tgtEl>
                                        <p:attrNameLst>
                                          <p:attrName>style.visibility</p:attrName>
                                        </p:attrNameLst>
                                      </p:cBhvr>
                                      <p:to>
                                        <p:strVal val="visible"/>
                                      </p:to>
                                    </p:set>
                                    <p:animEffect transition="in" filter="wipe(left)">
                                      <p:cBhvr>
                                        <p:cTn id="7" dur="500"/>
                                        <p:tgtEl>
                                          <p:spTgt spid="430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3017"/>
                                        </p:tgtEl>
                                        <p:attrNameLst>
                                          <p:attrName>style.visibility</p:attrName>
                                        </p:attrNameLst>
                                      </p:cBhvr>
                                      <p:to>
                                        <p:strVal val="visible"/>
                                      </p:to>
                                    </p:set>
                                    <p:animEffect transition="in" filter="wipe(right)">
                                      <p:cBhvr>
                                        <p:cTn id="11" dur="3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1096010"/>
            <a:ext cx="7832725" cy="254508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29628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35</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4"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294830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2.汽缸内径的计算</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sp>
        <p:nvSpPr>
          <p:cNvPr id="38914" name="Text Box 3"/>
          <p:cNvSpPr txBox="1"/>
          <p:nvPr/>
        </p:nvSpPr>
        <p:spPr>
          <a:xfrm>
            <a:off x="923925" y="1591310"/>
            <a:ext cx="2964180" cy="460375"/>
          </a:xfrm>
          <a:prstGeom prst="rect">
            <a:avLst/>
          </a:prstGeom>
          <a:noFill/>
          <a:ln w="9525">
            <a:noFill/>
          </a:ln>
        </p:spPr>
        <p:txBody>
          <a:bodyPr wrap="square" anchor="t">
            <a:spAutoFit/>
          </a:bodyPr>
          <a:lstStyle/>
          <a:p>
            <a:r>
              <a:rPr lang="zh-CN" altLang="zh-CN" sz="2400" b="1" dirty="0">
                <a:latin typeface="宋体" panose="02010600030101010101" pitchFamily="2" charset="-122"/>
                <a:ea typeface="宋体" panose="02010600030101010101" pitchFamily="2" charset="-122"/>
                <a:sym typeface="宋体" panose="02010600030101010101" pitchFamily="2" charset="-122"/>
              </a:rPr>
              <a:t>（</a:t>
            </a:r>
            <a:r>
              <a:rPr lang="zh-CN" altLang="zh-CN" sz="2400" b="1" dirty="0">
                <a:latin typeface="Times New Roman" panose="02020603050405020304" pitchFamily="18" charset="0"/>
                <a:ea typeface="宋体" panose="02010600030101010101" pitchFamily="2" charset="-122"/>
                <a:sym typeface="Times New Roman" panose="02020603050405020304" pitchFamily="18" charset="0"/>
              </a:rPr>
              <a:t>1</a:t>
            </a:r>
            <a:r>
              <a:rPr lang="zh-CN" altLang="zh-CN" sz="2400" b="1" dirty="0">
                <a:latin typeface="宋体" panose="02010600030101010101" pitchFamily="2" charset="-122"/>
                <a:ea typeface="宋体" panose="02010600030101010101" pitchFamily="2" charset="-122"/>
                <a:sym typeface="宋体" panose="02010600030101010101" pitchFamily="2" charset="-122"/>
              </a:rPr>
              <a:t>） 推力做功时 </a:t>
            </a:r>
            <a:endParaRPr lang="zh-CN" altLang="zh-CN" sz="2400" dirty="0">
              <a:latin typeface="Garamond" panose="02020404030301010803" pitchFamily="18" charset="0"/>
              <a:ea typeface="宋体" panose="02010600030101010101" pitchFamily="2" charset="-122"/>
            </a:endParaRPr>
          </a:p>
        </p:txBody>
      </p:sp>
      <p:sp>
        <p:nvSpPr>
          <p:cNvPr id="38916" name="Text Box 5"/>
          <p:cNvSpPr txBox="1"/>
          <p:nvPr/>
        </p:nvSpPr>
        <p:spPr>
          <a:xfrm>
            <a:off x="923925" y="2694305"/>
            <a:ext cx="2922270" cy="460375"/>
          </a:xfrm>
          <a:prstGeom prst="rect">
            <a:avLst/>
          </a:prstGeom>
          <a:noFill/>
          <a:ln w="9525">
            <a:noFill/>
          </a:ln>
        </p:spPr>
        <p:txBody>
          <a:bodyPr wrap="square" anchor="t">
            <a:spAutoFit/>
          </a:bodyPr>
          <a:lstStyle/>
          <a:p>
            <a:r>
              <a:rPr lang="zh-CN" altLang="zh-CN" sz="2400" b="1" dirty="0">
                <a:latin typeface="宋体" panose="02010600030101010101" pitchFamily="2" charset="-122"/>
                <a:ea typeface="宋体" panose="02010600030101010101" pitchFamily="2" charset="-122"/>
                <a:sym typeface="宋体" panose="02010600030101010101" pitchFamily="2" charset="-122"/>
              </a:rPr>
              <a:t>（</a:t>
            </a:r>
            <a:r>
              <a:rPr lang="zh-CN" altLang="zh-CN" sz="2400" b="1" dirty="0">
                <a:latin typeface="Times New Roman" panose="02020603050405020304" pitchFamily="18" charset="0"/>
                <a:ea typeface="宋体" panose="02010600030101010101" pitchFamily="2" charset="-122"/>
                <a:sym typeface="Times New Roman" panose="02020603050405020304" pitchFamily="18" charset="0"/>
              </a:rPr>
              <a:t>2</a:t>
            </a:r>
            <a:r>
              <a:rPr lang="zh-CN" altLang="zh-CN" sz="2400" b="1" dirty="0">
                <a:latin typeface="宋体" panose="02010600030101010101" pitchFamily="2" charset="-122"/>
                <a:ea typeface="宋体" panose="02010600030101010101" pitchFamily="2" charset="-122"/>
                <a:sym typeface="宋体" panose="02010600030101010101" pitchFamily="2" charset="-122"/>
              </a:rPr>
              <a:t>） 拉力做功时</a:t>
            </a:r>
            <a:endParaRPr lang="zh-CN" altLang="zh-CN" sz="2400" dirty="0">
              <a:latin typeface="Garamond" panose="02020404030301010803" pitchFamily="18" charset="0"/>
              <a:ea typeface="宋体" panose="02010600030101010101" pitchFamily="2" charset="-122"/>
            </a:endParaRPr>
          </a:p>
        </p:txBody>
      </p:sp>
      <p:grpSp>
        <p:nvGrpSpPr>
          <p:cNvPr id="5" name="组合 4"/>
          <p:cNvGrpSpPr/>
          <p:nvPr/>
        </p:nvGrpSpPr>
        <p:grpSpPr>
          <a:xfrm>
            <a:off x="714375" y="3796665"/>
            <a:ext cx="7755255" cy="2292985"/>
            <a:chOff x="1706" y="6664"/>
            <a:chExt cx="12213" cy="3611"/>
          </a:xfrm>
        </p:grpSpPr>
        <p:sp>
          <p:nvSpPr>
            <p:cNvPr id="16" name="Freeform 9"/>
            <p:cNvSpPr/>
            <p:nvPr/>
          </p:nvSpPr>
          <p:spPr>
            <a:xfrm>
              <a:off x="2036" y="6818"/>
              <a:ext cx="5684"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grpSp>
          <p:nvGrpSpPr>
            <p:cNvPr id="6" name="组合 5"/>
            <p:cNvGrpSpPr/>
            <p:nvPr/>
          </p:nvGrpSpPr>
          <p:grpSpPr>
            <a:xfrm>
              <a:off x="1706" y="6664"/>
              <a:ext cx="12213" cy="3611"/>
              <a:chOff x="1759" y="6531"/>
              <a:chExt cx="12213" cy="3611"/>
            </a:xfrm>
          </p:grpSpPr>
          <p:sp>
            <p:nvSpPr>
              <p:cNvPr id="8" name="圆角矩形 3"/>
              <p:cNvSpPr/>
              <p:nvPr/>
            </p:nvSpPr>
            <p:spPr>
              <a:xfrm>
                <a:off x="1759" y="7263"/>
                <a:ext cx="12213" cy="2879"/>
              </a:xfrm>
              <a:prstGeom prst="roundRect">
                <a:avLst>
                  <a:gd name="adj" fmla="val 4486"/>
                </a:avLst>
              </a:prstGeom>
              <a:solidFill>
                <a:schemeClr val="accent1">
                  <a:lumMod val="20000"/>
                  <a:lumOff val="80000"/>
                  <a:alpha val="8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9" name="文本框 8"/>
              <p:cNvSpPr txBox="1"/>
              <p:nvPr/>
            </p:nvSpPr>
            <p:spPr>
              <a:xfrm>
                <a:off x="2045" y="7540"/>
                <a:ext cx="11415" cy="2325"/>
              </a:xfrm>
              <a:prstGeom prst="rect">
                <a:avLst/>
              </a:prstGeom>
              <a:noFill/>
            </p:spPr>
            <p:txBody>
              <a:bodyPr wrap="square" rtlCol="0" anchor="t">
                <a:spAutoFit/>
              </a:bodyPr>
              <a:lstStyle/>
              <a:p>
                <a:pPr marL="342900" indent="-342900" algn="just">
                  <a:lnSpc>
                    <a:spcPct val="125000"/>
                  </a:lnSpc>
                  <a:buFont typeface="Arial" panose="020B0604020202020204" pitchFamily="34" charset="0"/>
                  <a:buChar char="•"/>
                </a:pPr>
                <a:r>
                  <a:rPr lang="zh-CN" altLang="zh-CN" sz="2400" b="1" dirty="0">
                    <a:latin typeface="宋体" panose="02010600030101010101" pitchFamily="2" charset="-122"/>
                    <a:cs typeface="宋体" panose="02010600030101010101" pitchFamily="2" charset="-122"/>
                    <a:sym typeface="+mn-ea"/>
                  </a:rPr>
                  <a:t>与计算汽缸内径D相同。一般取d/D=0.2~0.3，必要时也可取d/D=0.16~0.4。的那个活塞杆受压，且其行程L≥10d时，还须校核其稳定性。</a:t>
                </a:r>
              </a:p>
            </p:txBody>
          </p:sp>
          <p:grpSp>
            <p:nvGrpSpPr>
              <p:cNvPr id="11" name="组合 10"/>
              <p:cNvGrpSpPr/>
              <p:nvPr/>
            </p:nvGrpSpPr>
            <p:grpSpPr>
              <a:xfrm>
                <a:off x="1812" y="6531"/>
                <a:ext cx="5961" cy="957"/>
                <a:chOff x="1980" y="6801"/>
                <a:chExt cx="5961" cy="957"/>
              </a:xfrm>
            </p:grpSpPr>
            <p:sp>
              <p:nvSpPr>
                <p:cNvPr id="12" name="Freeform 10"/>
                <p:cNvSpPr/>
                <p:nvPr/>
              </p:nvSpPr>
              <p:spPr>
                <a:xfrm>
                  <a:off x="1980" y="6948"/>
                  <a:ext cx="5961"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78B8DF"/>
                </a:solidFill>
                <a:ln w="9525">
                  <a:noFill/>
                </a:ln>
              </p:spPr>
              <p:txBody>
                <a:bodyPr/>
                <a:lstStyle/>
                <a:p>
                  <a:endParaRPr lang="zh-CN" altLang="en-US" sz="6600"/>
                </a:p>
              </p:txBody>
            </p:sp>
            <p:sp>
              <p:nvSpPr>
                <p:cNvPr id="15" name="文本框 14"/>
                <p:cNvSpPr txBox="1"/>
                <p:nvPr/>
              </p:nvSpPr>
              <p:spPr>
                <a:xfrm>
                  <a:off x="2517" y="6801"/>
                  <a:ext cx="5424" cy="957"/>
                </a:xfrm>
                <a:prstGeom prst="rect">
                  <a:avLst/>
                </a:prstGeom>
                <a:noFill/>
              </p:spPr>
              <p:txBody>
                <a:bodyPr wrap="square" rtlCol="0" anchor="t">
                  <a:spAutoFit/>
                </a:bodyPr>
                <a:lstStyle/>
                <a:p>
                  <a:pPr algn="l" eaLnBrk="1" hangingPunct="1">
                    <a:lnSpc>
                      <a:spcPct val="140000"/>
                    </a:lnSpc>
                    <a:buFont typeface="Wingdings" panose="05000000000000000000" pitchFamily="2" charset="2"/>
                    <a:buNone/>
                  </a:pPr>
                  <a:r>
                    <a:rPr lang="en-US" altLang="zh-CN" sz="2400" b="1" dirty="0">
                      <a:solidFill>
                        <a:schemeClr val="bg1"/>
                      </a:solidFill>
                      <a:latin typeface="宋体" panose="02010600030101010101" pitchFamily="2" charset="-122"/>
                      <a:cs typeface="宋体" panose="02010600030101010101" pitchFamily="2" charset="-122"/>
                      <a:sym typeface="+mn-ea"/>
                    </a:rPr>
                    <a:t> </a:t>
                  </a:r>
                  <a:r>
                    <a:rPr sz="2400" b="1" dirty="0">
                      <a:solidFill>
                        <a:schemeClr val="bg1"/>
                      </a:solidFill>
                      <a:latin typeface="宋体" panose="02010600030101010101" pitchFamily="2" charset="-122"/>
                      <a:cs typeface="宋体" panose="02010600030101010101" pitchFamily="2" charset="-122"/>
                      <a:sym typeface="+mn-ea"/>
                    </a:rPr>
                    <a:t>3.活塞杆直径d的计算</a:t>
                  </a:r>
                </a:p>
              </p:txBody>
            </p:sp>
          </p:grpSp>
        </p:grpSp>
      </p:grpSp>
      <p:graphicFrame>
        <p:nvGraphicFramePr>
          <p:cNvPr id="4098" name="Object 2" descr="image1"/>
          <p:cNvGraphicFramePr>
            <a:graphicFrameLocks/>
          </p:cNvGraphicFramePr>
          <p:nvPr/>
        </p:nvGraphicFramePr>
        <p:xfrm>
          <a:off x="3889375" y="1377950"/>
          <a:ext cx="1368425" cy="887413"/>
        </p:xfrm>
        <a:graphic>
          <a:graphicData uri="http://schemas.openxmlformats.org/presentationml/2006/ole">
            <p:oleObj spid="_x0000_s4098" r:id="rId6" imgW="724844" imgH="470513" progId="Equation.3">
              <p:embed/>
            </p:oleObj>
          </a:graphicData>
        </a:graphic>
      </p:graphicFrame>
      <p:graphicFrame>
        <p:nvGraphicFramePr>
          <p:cNvPr id="4099" name="Object 3" descr="image1"/>
          <p:cNvGraphicFramePr>
            <a:graphicFrameLocks/>
          </p:cNvGraphicFramePr>
          <p:nvPr/>
        </p:nvGraphicFramePr>
        <p:xfrm>
          <a:off x="3846513" y="2486025"/>
          <a:ext cx="1943100" cy="877888"/>
        </p:xfrm>
        <a:graphic>
          <a:graphicData uri="http://schemas.openxmlformats.org/presentationml/2006/ole">
            <p:oleObj spid="_x0000_s4099" r:id="rId7" imgW="1042758" imgH="470513" progId="Equation.3">
              <p:embed/>
            </p:oleObj>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1096010"/>
            <a:ext cx="7832725" cy="217360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29628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36</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4"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294830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4. </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缸筒壁厚的计算</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sp>
        <p:nvSpPr>
          <p:cNvPr id="38914" name="Text Box 3"/>
          <p:cNvSpPr txBox="1"/>
          <p:nvPr/>
        </p:nvSpPr>
        <p:spPr>
          <a:xfrm>
            <a:off x="923925" y="1269365"/>
            <a:ext cx="6344285" cy="1014730"/>
          </a:xfrm>
          <a:prstGeom prst="rect">
            <a:avLst/>
          </a:prstGeom>
          <a:noFill/>
          <a:ln w="9525">
            <a:noFill/>
          </a:ln>
        </p:spPr>
        <p:txBody>
          <a:bodyPr wrap="square" anchor="t">
            <a:spAutoFit/>
          </a:bodyPr>
          <a:lstStyle/>
          <a:p>
            <a:pPr marL="342900" indent="-342900">
              <a:lnSpc>
                <a:spcPct val="125000"/>
              </a:lnSpc>
              <a:buFont typeface="Arial" panose="020B0604020202020204" pitchFamily="34" charset="0"/>
              <a:buChar char="•"/>
            </a:pPr>
            <a:r>
              <a:rPr lang="zh-CN" altLang="zh-CN" sz="2400" b="1" dirty="0">
                <a:ea typeface="宋体" panose="02010600030101010101" pitchFamily="2" charset="-122"/>
              </a:rPr>
              <a:t>一般汽缸筒壁厚δ与缸径D之比小于1/10，可按薄壁圆筒公式计算。</a:t>
            </a:r>
          </a:p>
        </p:txBody>
      </p:sp>
      <p:grpSp>
        <p:nvGrpSpPr>
          <p:cNvPr id="5" name="组合 4"/>
          <p:cNvGrpSpPr/>
          <p:nvPr/>
        </p:nvGrpSpPr>
        <p:grpSpPr>
          <a:xfrm>
            <a:off x="714375" y="3269615"/>
            <a:ext cx="7755255" cy="3200400"/>
            <a:chOff x="1706" y="6664"/>
            <a:chExt cx="12213" cy="5040"/>
          </a:xfrm>
        </p:grpSpPr>
        <p:sp>
          <p:nvSpPr>
            <p:cNvPr id="16" name="Freeform 9"/>
            <p:cNvSpPr/>
            <p:nvPr/>
          </p:nvSpPr>
          <p:spPr>
            <a:xfrm>
              <a:off x="2036" y="6818"/>
              <a:ext cx="5684"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grpSp>
          <p:nvGrpSpPr>
            <p:cNvPr id="6" name="组合 5"/>
            <p:cNvGrpSpPr/>
            <p:nvPr/>
          </p:nvGrpSpPr>
          <p:grpSpPr>
            <a:xfrm>
              <a:off x="1706" y="6664"/>
              <a:ext cx="12213" cy="5040"/>
              <a:chOff x="1759" y="6531"/>
              <a:chExt cx="12213" cy="5040"/>
            </a:xfrm>
          </p:grpSpPr>
          <p:sp>
            <p:nvSpPr>
              <p:cNvPr id="8" name="圆角矩形 3"/>
              <p:cNvSpPr/>
              <p:nvPr/>
            </p:nvSpPr>
            <p:spPr>
              <a:xfrm>
                <a:off x="1759" y="7263"/>
                <a:ext cx="12213" cy="4308"/>
              </a:xfrm>
              <a:prstGeom prst="roundRect">
                <a:avLst>
                  <a:gd name="adj" fmla="val 4486"/>
                </a:avLst>
              </a:prstGeom>
              <a:solidFill>
                <a:schemeClr val="accent1">
                  <a:lumMod val="20000"/>
                  <a:lumOff val="80000"/>
                  <a:alpha val="8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9" name="文本框 8"/>
              <p:cNvSpPr txBox="1"/>
              <p:nvPr/>
            </p:nvSpPr>
            <p:spPr>
              <a:xfrm>
                <a:off x="2045" y="7540"/>
                <a:ext cx="11415" cy="1598"/>
              </a:xfrm>
              <a:prstGeom prst="rect">
                <a:avLst/>
              </a:prstGeom>
              <a:noFill/>
            </p:spPr>
            <p:txBody>
              <a:bodyPr wrap="square" rtlCol="0" anchor="t">
                <a:spAutoFit/>
              </a:bodyPr>
              <a:lstStyle/>
              <a:p>
                <a:pPr marL="342900" indent="-342900" algn="just">
                  <a:lnSpc>
                    <a:spcPct val="125000"/>
                  </a:lnSpc>
                  <a:buFont typeface="Arial" panose="020B0604020202020204" pitchFamily="34" charset="0"/>
                  <a:buChar char="•"/>
                </a:pPr>
                <a:r>
                  <a:rPr lang="zh-CN" altLang="zh-CN" sz="2400" b="1" dirty="0">
                    <a:latin typeface="宋体" panose="02010600030101010101" pitchFamily="2" charset="-122"/>
                    <a:cs typeface="宋体" panose="02010600030101010101" pitchFamily="2" charset="-122"/>
                    <a:sym typeface="+mn-ea"/>
                  </a:rPr>
                  <a:t>气缸耗气量与其自身结构、动作时间以及连接管容积等有关，一个往复行程的压缩空气耗量q为</a:t>
                </a:r>
              </a:p>
            </p:txBody>
          </p:sp>
          <p:grpSp>
            <p:nvGrpSpPr>
              <p:cNvPr id="11" name="组合 10"/>
              <p:cNvGrpSpPr/>
              <p:nvPr/>
            </p:nvGrpSpPr>
            <p:grpSpPr>
              <a:xfrm>
                <a:off x="1812" y="6531"/>
                <a:ext cx="5961" cy="957"/>
                <a:chOff x="1980" y="6801"/>
                <a:chExt cx="5961" cy="957"/>
              </a:xfrm>
            </p:grpSpPr>
            <p:sp>
              <p:nvSpPr>
                <p:cNvPr id="12" name="Freeform 10"/>
                <p:cNvSpPr/>
                <p:nvPr/>
              </p:nvSpPr>
              <p:spPr>
                <a:xfrm>
                  <a:off x="1980" y="6948"/>
                  <a:ext cx="5961"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78B8DF"/>
                </a:solidFill>
                <a:ln w="9525">
                  <a:noFill/>
                </a:ln>
              </p:spPr>
              <p:txBody>
                <a:bodyPr/>
                <a:lstStyle/>
                <a:p>
                  <a:endParaRPr lang="zh-CN" altLang="en-US" sz="6600"/>
                </a:p>
              </p:txBody>
            </p:sp>
            <p:sp>
              <p:nvSpPr>
                <p:cNvPr id="15" name="文本框 14"/>
                <p:cNvSpPr txBox="1"/>
                <p:nvPr/>
              </p:nvSpPr>
              <p:spPr>
                <a:xfrm>
                  <a:off x="2517" y="6801"/>
                  <a:ext cx="5424" cy="957"/>
                </a:xfrm>
                <a:prstGeom prst="rect">
                  <a:avLst/>
                </a:prstGeom>
                <a:noFill/>
              </p:spPr>
              <p:txBody>
                <a:bodyPr wrap="square" rtlCol="0" anchor="t">
                  <a:spAutoFit/>
                </a:bodyPr>
                <a:lstStyle/>
                <a:p>
                  <a:pPr algn="l" eaLnBrk="1" hangingPunct="1">
                    <a:lnSpc>
                      <a:spcPct val="140000"/>
                    </a:lnSpc>
                    <a:buFont typeface="Wingdings" panose="05000000000000000000" pitchFamily="2" charset="2"/>
                    <a:buNone/>
                  </a:pPr>
                  <a:r>
                    <a:rPr lang="en-US" altLang="zh-CN" sz="2400" b="1" dirty="0">
                      <a:solidFill>
                        <a:schemeClr val="bg1"/>
                      </a:solidFill>
                      <a:latin typeface="宋体" panose="02010600030101010101" pitchFamily="2" charset="-122"/>
                      <a:cs typeface="宋体" panose="02010600030101010101" pitchFamily="2" charset="-122"/>
                      <a:sym typeface="+mn-ea"/>
                    </a:rPr>
                    <a:t> 5. </a:t>
                  </a:r>
                  <a:r>
                    <a:rPr sz="2400" b="1" dirty="0">
                      <a:solidFill>
                        <a:schemeClr val="bg1"/>
                      </a:solidFill>
                      <a:latin typeface="宋体" panose="02010600030101010101" pitchFamily="2" charset="-122"/>
                      <a:cs typeface="宋体" panose="02010600030101010101" pitchFamily="2" charset="-122"/>
                      <a:sym typeface="+mn-ea"/>
                    </a:rPr>
                    <a:t>耗气量的计算</a:t>
                  </a:r>
                </a:p>
              </p:txBody>
            </p:sp>
          </p:grpSp>
        </p:grpSp>
      </p:grpSp>
      <p:sp>
        <p:nvSpPr>
          <p:cNvPr id="39942" name="Text Box 7"/>
          <p:cNvSpPr txBox="1"/>
          <p:nvPr/>
        </p:nvSpPr>
        <p:spPr>
          <a:xfrm>
            <a:off x="895985" y="5934710"/>
            <a:ext cx="5832475" cy="460375"/>
          </a:xfrm>
          <a:prstGeom prst="rect">
            <a:avLst/>
          </a:prstGeom>
          <a:noFill/>
          <a:ln w="9525">
            <a:noFill/>
          </a:ln>
        </p:spPr>
        <p:txBody>
          <a:bodyPr wrap="square" anchor="t">
            <a:spAutoFit/>
          </a:bodyPr>
          <a:lstStyle/>
          <a:p>
            <a:pPr marL="342900" indent="-342900">
              <a:buFont typeface="Arial" panose="020B0604020202020204" pitchFamily="34" charset="0"/>
              <a:buChar char="•"/>
            </a:pPr>
            <a:r>
              <a:rPr lang="zh-CN" altLang="zh-CN" sz="2400" b="1" dirty="0">
                <a:latin typeface="Garamond" panose="02020404030301010803" pitchFamily="18" charset="0"/>
                <a:ea typeface="宋体" panose="02010600030101010101" pitchFamily="2" charset="-122"/>
              </a:rPr>
              <a:t>换算成自由空气耗量qz为</a:t>
            </a:r>
          </a:p>
        </p:txBody>
      </p:sp>
      <p:graphicFrame>
        <p:nvGraphicFramePr>
          <p:cNvPr id="5122" name="Object 2" descr="image1"/>
          <p:cNvGraphicFramePr>
            <a:graphicFrameLocks/>
          </p:cNvGraphicFramePr>
          <p:nvPr/>
        </p:nvGraphicFramePr>
        <p:xfrm>
          <a:off x="2724150" y="2279650"/>
          <a:ext cx="1279525" cy="923925"/>
        </p:xfrm>
        <a:graphic>
          <a:graphicData uri="http://schemas.openxmlformats.org/presentationml/2006/ole">
            <p:oleObj spid="_x0000_s5122" r:id="rId6" imgW="597678" imgH="432363" progId="Equation.3">
              <p:embed/>
            </p:oleObj>
          </a:graphicData>
        </a:graphic>
      </p:graphicFrame>
      <p:graphicFrame>
        <p:nvGraphicFramePr>
          <p:cNvPr id="5123" name="Object 3" descr="image1"/>
          <p:cNvGraphicFramePr>
            <a:graphicFrameLocks/>
          </p:cNvGraphicFramePr>
          <p:nvPr/>
        </p:nvGraphicFramePr>
        <p:xfrm>
          <a:off x="4781550" y="2279650"/>
          <a:ext cx="1352550" cy="923925"/>
        </p:xfrm>
        <a:graphic>
          <a:graphicData uri="http://schemas.openxmlformats.org/presentationml/2006/ole">
            <p:oleObj spid="_x0000_s5123" r:id="rId7" imgW="597419" imgH="406753" progId="Equation.3">
              <p:embed/>
            </p:oleObj>
          </a:graphicData>
        </a:graphic>
      </p:graphicFrame>
      <p:graphicFrame>
        <p:nvGraphicFramePr>
          <p:cNvPr id="5124" name="Object 4" descr="image1"/>
          <p:cNvGraphicFramePr>
            <a:graphicFrameLocks/>
          </p:cNvGraphicFramePr>
          <p:nvPr/>
        </p:nvGraphicFramePr>
        <p:xfrm>
          <a:off x="3170238" y="4924425"/>
          <a:ext cx="2252662" cy="871538"/>
        </p:xfrm>
        <a:graphic>
          <a:graphicData uri="http://schemas.openxmlformats.org/presentationml/2006/ole">
            <p:oleObj spid="_x0000_s5124" r:id="rId8" imgW="1182640" imgH="457796" progId="Equation.3">
              <p:embed/>
            </p:oleObj>
          </a:graphicData>
        </a:graphic>
      </p:graphicFrame>
      <p:graphicFrame>
        <p:nvGraphicFramePr>
          <p:cNvPr id="5125" name="Object 5" descr="image1"/>
          <p:cNvGraphicFramePr>
            <a:graphicFrameLocks/>
          </p:cNvGraphicFramePr>
          <p:nvPr/>
        </p:nvGraphicFramePr>
        <p:xfrm>
          <a:off x="4946650" y="5859463"/>
          <a:ext cx="2973388" cy="536575"/>
        </p:xfrm>
        <a:graphic>
          <a:graphicData uri="http://schemas.openxmlformats.org/presentationml/2006/ole">
            <p:oleObj spid="_x0000_s5125" r:id="rId9" imgW="1271656" imgH="228898" progId="Equation.3">
              <p:embed/>
            </p:oleObj>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1076325"/>
            <a:ext cx="8045450" cy="501269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898525" y="1461770"/>
            <a:ext cx="7339965" cy="2827655"/>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缓冲室内气体被急剧压缩，属绝热过程，其中气体所吸收的能量Ep为</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37</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4"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6. </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缓冲计算</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sp>
        <p:nvSpPr>
          <p:cNvPr id="40963" name="Text Box 4"/>
          <p:cNvSpPr txBox="1"/>
          <p:nvPr/>
        </p:nvSpPr>
        <p:spPr>
          <a:xfrm>
            <a:off x="898525" y="3929380"/>
            <a:ext cx="4420235" cy="460375"/>
          </a:xfrm>
          <a:prstGeom prst="rect">
            <a:avLst/>
          </a:prstGeom>
          <a:noFill/>
          <a:ln w="9525">
            <a:noFill/>
          </a:ln>
        </p:spPr>
        <p:txBody>
          <a:bodyPr wrap="square" anchor="t">
            <a:spAutoFit/>
          </a:bodyPr>
          <a:lstStyle/>
          <a:p>
            <a:pPr marL="342900" indent="-342900" algn="just">
              <a:buFont typeface="Arial" panose="020B0604020202020204" pitchFamily="34" charset="0"/>
              <a:buChar char="•"/>
            </a:pPr>
            <a:r>
              <a:rPr lang="zh-CN" altLang="zh-CN" sz="2400" b="1" dirty="0">
                <a:latin typeface="宋体" panose="02010600030101010101" pitchFamily="2" charset="-122"/>
                <a:ea typeface="宋体" panose="02010600030101010101" pitchFamily="2" charset="-122"/>
                <a:sym typeface="宋体" panose="02010600030101010101" pitchFamily="2" charset="-122"/>
              </a:rPr>
              <a:t>运动部件在行程末端的动能</a:t>
            </a:r>
          </a:p>
        </p:txBody>
      </p:sp>
      <p:sp>
        <p:nvSpPr>
          <p:cNvPr id="40965" name="Text Box 6"/>
          <p:cNvSpPr txBox="1"/>
          <p:nvPr/>
        </p:nvSpPr>
        <p:spPr>
          <a:xfrm>
            <a:off x="898525" y="5045710"/>
            <a:ext cx="3061970" cy="460375"/>
          </a:xfrm>
          <a:prstGeom prst="rect">
            <a:avLst/>
          </a:prstGeom>
          <a:noFill/>
          <a:ln w="9525">
            <a:noFill/>
          </a:ln>
        </p:spPr>
        <p:txBody>
          <a:bodyPr wrap="square" anchor="t">
            <a:spAutoFit/>
          </a:bodyPr>
          <a:lstStyle/>
          <a:p>
            <a:pPr marL="342900" indent="-342900" algn="just">
              <a:buClrTx/>
              <a:buSzTx/>
            </a:pPr>
            <a:r>
              <a:rPr lang="zh-CN" altLang="zh-CN" sz="2400" b="1" dirty="0">
                <a:latin typeface="宋体" panose="02010600030101010101" pitchFamily="2" charset="-122"/>
                <a:ea typeface="宋体" panose="02010600030101010101" pitchFamily="2" charset="-122"/>
                <a:sym typeface="宋体" panose="02010600030101010101" pitchFamily="2" charset="-122"/>
              </a:rPr>
              <a:t>能量平衡原则应有</a:t>
            </a:r>
          </a:p>
        </p:txBody>
      </p:sp>
      <p:graphicFrame>
        <p:nvGraphicFramePr>
          <p:cNvPr id="14" name="Object 2"/>
          <p:cNvGraphicFramePr>
            <a:graphicFrameLocks/>
          </p:cNvGraphicFramePr>
          <p:nvPr/>
        </p:nvGraphicFramePr>
        <p:xfrm>
          <a:off x="2198370" y="2607945"/>
          <a:ext cx="4064000" cy="936625"/>
        </p:xfrm>
        <a:graphic>
          <a:graphicData uri="http://schemas.openxmlformats.org/presentationml/2006/ole">
            <p:oleObj spid="_x0000_s6146" r:id="rId6" imgW="1930400" imgH="444500" progId="Equation.3">
              <p:embed/>
            </p:oleObj>
          </a:graphicData>
        </a:graphic>
      </p:graphicFrame>
      <p:pic>
        <p:nvPicPr>
          <p:cNvPr id="15" name="Picture 5"/>
          <p:cNvPicPr/>
          <p:nvPr/>
        </p:nvPicPr>
        <p:blipFill>
          <a:blip r:embed="rId7"/>
          <a:stretch>
            <a:fillRect/>
          </a:stretch>
        </p:blipFill>
        <p:spPr>
          <a:xfrm>
            <a:off x="5253990" y="3763328"/>
            <a:ext cx="1008063" cy="792162"/>
          </a:xfrm>
          <a:prstGeom prst="rect">
            <a:avLst/>
          </a:prstGeom>
          <a:solidFill>
            <a:srgbClr val="FAEC97">
              <a:alpha val="70000"/>
            </a:srgbClr>
          </a:solidFill>
          <a:ln w="9525">
            <a:noFill/>
          </a:ln>
        </p:spPr>
      </p:pic>
      <p:pic>
        <p:nvPicPr>
          <p:cNvPr id="16" name="Picture 7"/>
          <p:cNvPicPr/>
          <p:nvPr/>
        </p:nvPicPr>
        <p:blipFill>
          <a:blip r:embed="rId8"/>
          <a:stretch>
            <a:fillRect/>
          </a:stretch>
        </p:blipFill>
        <p:spPr>
          <a:xfrm>
            <a:off x="4102100" y="4975225"/>
            <a:ext cx="2160270" cy="530860"/>
          </a:xfrm>
          <a:prstGeom prst="rect">
            <a:avLst/>
          </a:prstGeom>
          <a:solidFill>
            <a:srgbClr val="FAEC97">
              <a:alpha val="70000"/>
            </a:srgbClr>
          </a:solid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1300480" y="1497965"/>
            <a:ext cx="6293485" cy="406336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1266" name="Rectangle 3"/>
          <p:cNvSpPr>
            <a:spLocks noGrp="1"/>
          </p:cNvSpPr>
          <p:nvPr>
            <p:ph idx="1"/>
          </p:nvPr>
        </p:nvSpPr>
        <p:spPr>
          <a:xfrm>
            <a:off x="2252345" y="1974850"/>
            <a:ext cx="4641215" cy="3345815"/>
          </a:xfrm>
        </p:spPr>
        <p:txBody>
          <a:bodyPr vert="horz" wrap="square" lIns="91440" tIns="45720" rIns="91440" bIns="45720" anchor="t"/>
          <a:lstStyle/>
          <a:p>
            <a:pPr marL="457200" marR="0" indent="-457200" algn="just" defTabSz="914400" rtl="0" eaLnBrk="1" latinLnBrk="0" hangingPunct="1">
              <a:lnSpc>
                <a:spcPct val="150000"/>
              </a:lnSpc>
              <a:spcBef>
                <a:spcPts val="0"/>
              </a:spcBef>
              <a:spcAft>
                <a:spcPct val="0"/>
              </a:spcAft>
              <a:buClrTx/>
              <a:buSzTx/>
              <a:buFont typeface="+mj-ea"/>
              <a:buAutoNum type="circleNumDbPlain"/>
            </a:pPr>
            <a:r>
              <a:rPr lang="zh-CN" altLang="zh-CN" sz="2400" b="1" dirty="0">
                <a:latin typeface="宋体" panose="02010600030101010101" pitchFamily="2" charset="-122"/>
                <a:ea typeface="宋体" panose="02010600030101010101" pitchFamily="2" charset="-122"/>
                <a:sym typeface="+mn-ea"/>
              </a:rPr>
              <a:t>选择气缸类型。</a:t>
            </a:r>
          </a:p>
          <a:p>
            <a:pPr marL="457200" marR="0" indent="-457200" algn="just" defTabSz="914400" rtl="0" eaLnBrk="1" latinLnBrk="0" hangingPunct="1">
              <a:lnSpc>
                <a:spcPct val="150000"/>
              </a:lnSpc>
              <a:spcBef>
                <a:spcPts val="0"/>
              </a:spcBef>
              <a:spcAft>
                <a:spcPct val="0"/>
              </a:spcAft>
              <a:buClrTx/>
              <a:buSzTx/>
              <a:buFont typeface="+mj-ea"/>
              <a:buAutoNum type="circleNumDbPlain"/>
            </a:pPr>
            <a:r>
              <a:rPr lang="zh-CN" altLang="zh-CN" sz="2400" b="1" dirty="0">
                <a:latin typeface="宋体" panose="02010600030101010101" pitchFamily="2" charset="-122"/>
                <a:ea typeface="宋体" panose="02010600030101010101" pitchFamily="2" charset="-122"/>
                <a:sym typeface="+mn-ea"/>
              </a:rPr>
              <a:t>选择安装形式。</a:t>
            </a:r>
          </a:p>
          <a:p>
            <a:pPr marL="457200" marR="0" indent="-457200" algn="just" defTabSz="914400" rtl="0" eaLnBrk="1" latinLnBrk="0" hangingPunct="1">
              <a:lnSpc>
                <a:spcPct val="150000"/>
              </a:lnSpc>
              <a:spcBef>
                <a:spcPts val="0"/>
              </a:spcBef>
              <a:spcAft>
                <a:spcPct val="0"/>
              </a:spcAft>
              <a:buClrTx/>
              <a:buSzTx/>
              <a:buFont typeface="+mj-ea"/>
              <a:buAutoNum type="circleNumDbPlain"/>
            </a:pPr>
            <a:r>
              <a:rPr lang="zh-CN" altLang="zh-CN" sz="2400" b="1" dirty="0">
                <a:latin typeface="宋体" panose="02010600030101010101" pitchFamily="2" charset="-122"/>
                <a:ea typeface="宋体" panose="02010600030101010101" pitchFamily="2" charset="-122"/>
                <a:sym typeface="+mn-ea"/>
              </a:rPr>
              <a:t>确定气缸作用力。</a:t>
            </a:r>
          </a:p>
          <a:p>
            <a:pPr marL="457200" marR="0" indent="-457200" algn="just" defTabSz="914400" rtl="0" eaLnBrk="1" latinLnBrk="0" hangingPunct="1">
              <a:lnSpc>
                <a:spcPct val="150000"/>
              </a:lnSpc>
              <a:spcBef>
                <a:spcPts val="0"/>
              </a:spcBef>
              <a:spcAft>
                <a:spcPct val="0"/>
              </a:spcAft>
              <a:buClrTx/>
              <a:buSzTx/>
              <a:buFont typeface="+mj-ea"/>
              <a:buAutoNum type="circleNumDbPlain"/>
            </a:pPr>
            <a:r>
              <a:rPr lang="zh-CN" altLang="zh-CN" sz="2400" b="1" dirty="0">
                <a:latin typeface="宋体" panose="02010600030101010101" pitchFamily="2" charset="-122"/>
                <a:ea typeface="宋体" panose="02010600030101010101" pitchFamily="2" charset="-122"/>
                <a:sym typeface="+mn-ea"/>
              </a:rPr>
              <a:t>确定气缸行程。</a:t>
            </a:r>
          </a:p>
          <a:p>
            <a:pPr marL="457200" marR="0" indent="-457200" algn="just" defTabSz="914400" rtl="0" eaLnBrk="1" latinLnBrk="0" hangingPunct="1">
              <a:lnSpc>
                <a:spcPct val="150000"/>
              </a:lnSpc>
              <a:spcBef>
                <a:spcPts val="0"/>
              </a:spcBef>
              <a:spcAft>
                <a:spcPct val="0"/>
              </a:spcAft>
              <a:buClrTx/>
              <a:buSzTx/>
              <a:buFont typeface="+mj-ea"/>
              <a:buAutoNum type="circleNumDbPlain"/>
            </a:pPr>
            <a:r>
              <a:rPr lang="zh-CN" altLang="zh-CN" sz="2400" b="1" dirty="0">
                <a:latin typeface="宋体" panose="02010600030101010101" pitchFamily="2" charset="-122"/>
                <a:ea typeface="宋体" panose="02010600030101010101" pitchFamily="2" charset="-122"/>
                <a:sym typeface="+mn-ea"/>
              </a:rPr>
              <a:t>确定运动速度。</a:t>
            </a:r>
          </a:p>
          <a:p>
            <a:pPr marL="457200" marR="0" indent="-457200" algn="just" defTabSz="914400" rtl="0" eaLnBrk="1" latinLnBrk="0" hangingPunct="1">
              <a:lnSpc>
                <a:spcPct val="150000"/>
              </a:lnSpc>
              <a:spcBef>
                <a:spcPts val="0"/>
              </a:spcBef>
              <a:spcAft>
                <a:spcPct val="0"/>
              </a:spcAft>
              <a:buClrTx/>
              <a:buSzTx/>
              <a:buFont typeface="+mj-ea"/>
              <a:buAutoNum type="circleNumDbPlain"/>
            </a:pPr>
            <a:r>
              <a:rPr lang="zh-CN" altLang="zh-CN" sz="2400" b="1" dirty="0">
                <a:latin typeface="宋体" panose="02010600030101010101" pitchFamily="2" charset="-122"/>
                <a:ea typeface="宋体" panose="02010600030101010101" pitchFamily="2" charset="-122"/>
                <a:sym typeface="+mn-ea"/>
              </a:rPr>
              <a:t>润滑。</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38</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13326" name="图片 18" descr="08"/>
          <p:cNvPicPr>
            <a:picLocks noChangeAspect="1"/>
          </p:cNvPicPr>
          <p:nvPr/>
        </p:nvPicPr>
        <p:blipFill>
          <a:blip r:embed="rId5"/>
          <a:stretch>
            <a:fillRect/>
          </a:stretch>
        </p:blipFill>
        <p:spPr>
          <a:xfrm rot="19560000">
            <a:off x="6417945" y="4364990"/>
            <a:ext cx="1150620" cy="1097280"/>
          </a:xfrm>
          <a:prstGeom prst="rect">
            <a:avLst/>
          </a:prstGeom>
          <a:noFill/>
          <a:ln w="9525">
            <a:noFill/>
          </a:ln>
        </p:spPr>
      </p:pic>
      <p:grpSp>
        <p:nvGrpSpPr>
          <p:cNvPr id="2" name="组合 1"/>
          <p:cNvGrpSpPr/>
          <p:nvPr/>
        </p:nvGrpSpPr>
        <p:grpSpPr>
          <a:xfrm>
            <a:off x="2412365" y="1027430"/>
            <a:ext cx="4123055" cy="1270635"/>
            <a:chOff x="1989" y="897"/>
            <a:chExt cx="10648" cy="1854"/>
          </a:xfrm>
        </p:grpSpPr>
        <p:sp>
          <p:nvSpPr>
            <p:cNvPr id="41988"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41989"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4" name="文本框 3"/>
            <p:cNvSpPr txBox="1"/>
            <p:nvPr/>
          </p:nvSpPr>
          <p:spPr>
            <a:xfrm>
              <a:off x="2286" y="1002"/>
              <a:ext cx="9657" cy="1749"/>
            </a:xfrm>
            <a:prstGeom prst="rect">
              <a:avLst/>
            </a:prstGeom>
            <a:noFill/>
          </p:spPr>
          <p:txBody>
            <a:bodyPr wrap="square" rtlCol="0" anchor="t">
              <a:spAutoFit/>
            </a:bodyPr>
            <a:lstStyle/>
            <a:p>
              <a:pPr algn="ctr"/>
              <a:r>
                <a:rPr lang="zh-CN" altLang="en-US" sz="3600" b="1" dirty="0">
                  <a:latin typeface="Hiragino Sans GB W6" charset="-122"/>
                  <a:ea typeface="Hiragino Sans GB W6" charset="-122"/>
                  <a:sym typeface="+mn-ea"/>
                </a:rPr>
                <a:t>气缸的选用</a:t>
              </a:r>
              <a:endParaRPr lang="zh-CN" altLang="en-US" sz="3600" b="1" dirty="0">
                <a:solidFill>
                  <a:srgbClr val="111E2C"/>
                </a:solidFill>
                <a:latin typeface="Hiragino Sans GB W6" charset="-122"/>
                <a:ea typeface="Hiragino Sans GB W6" charset="-122"/>
                <a:sym typeface="+mn-ea"/>
              </a:endParaRPr>
            </a:p>
            <a:p>
              <a:pPr algn="ctr"/>
              <a:endParaRPr lang="zh-CN" altLang="en-US" sz="3600" b="1" dirty="0">
                <a:solidFill>
                  <a:srgbClr val="111E2C"/>
                </a:solidFill>
                <a:latin typeface="Hiragino Sans GB W6" charset="-122"/>
                <a:ea typeface="Hiragino Sans GB W6" charset="-122"/>
                <a:sym typeface="+mn-ea"/>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7540" y="1131570"/>
            <a:ext cx="8098790" cy="46196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39</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grpSp>
        <p:nvGrpSpPr>
          <p:cNvPr id="5" name="组合 4"/>
          <p:cNvGrpSpPr/>
          <p:nvPr/>
        </p:nvGrpSpPr>
        <p:grpSpPr>
          <a:xfrm>
            <a:off x="2586990" y="721360"/>
            <a:ext cx="4123055" cy="788835"/>
            <a:chOff x="1989" y="897"/>
            <a:chExt cx="10648" cy="1151"/>
          </a:xfrm>
        </p:grpSpPr>
        <p:sp>
          <p:nvSpPr>
            <p:cNvPr id="6" name="Freeform 6"/>
            <p:cNvSpPr/>
            <p:nvPr/>
          </p:nvSpPr>
          <p:spPr>
            <a:xfrm>
              <a:off x="198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8"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9" name="文本框 8"/>
            <p:cNvSpPr txBox="1"/>
            <p:nvPr/>
          </p:nvSpPr>
          <p:spPr>
            <a:xfrm>
              <a:off x="2286" y="1002"/>
              <a:ext cx="9657" cy="941"/>
            </a:xfrm>
            <a:prstGeom prst="rect">
              <a:avLst/>
            </a:prstGeom>
            <a:noFill/>
          </p:spPr>
          <p:txBody>
            <a:bodyPr wrap="square" rtlCol="0" anchor="t">
              <a:spAutoFit/>
            </a:bodyPr>
            <a:lstStyle/>
            <a:p>
              <a:pPr algn="ctr"/>
              <a:r>
                <a:rPr lang="zh-CN" altLang="en-US" sz="3600" b="1" dirty="0">
                  <a:latin typeface="Hiragino Sans GB W6" charset="-122"/>
                  <a:ea typeface="Hiragino Sans GB W6" charset="-122"/>
                  <a:sym typeface="+mn-ea"/>
                </a:rPr>
                <a:t>膜片式气缸</a:t>
              </a:r>
            </a:p>
          </p:txBody>
        </p:sp>
      </p:grpSp>
      <p:sp>
        <p:nvSpPr>
          <p:cNvPr id="41986" name="Text Box 3"/>
          <p:cNvSpPr txBox="1"/>
          <p:nvPr/>
        </p:nvSpPr>
        <p:spPr>
          <a:xfrm>
            <a:off x="965835" y="1852295"/>
            <a:ext cx="7442200" cy="2861310"/>
          </a:xfrm>
          <a:prstGeom prst="rect">
            <a:avLst/>
          </a:prstGeom>
          <a:noFill/>
          <a:ln w="9525">
            <a:noFill/>
          </a:ln>
        </p:spPr>
        <p:txBody>
          <a:bodyPr wrap="square" anchor="t">
            <a:spAutoFit/>
          </a:bodyPr>
          <a:lstStyle/>
          <a:p>
            <a:pPr marL="342900" indent="-342900" algn="l">
              <a:lnSpc>
                <a:spcPct val="150000"/>
              </a:lnSpc>
              <a:buFont typeface="Arial" panose="020B0604020202020204" pitchFamily="34" charset="0"/>
              <a:buChar char="•"/>
            </a:pPr>
            <a:r>
              <a:rPr lang="zh-CN" altLang="zh-CN" sz="2400" b="1" dirty="0">
                <a:latin typeface="宋体" panose="02010600030101010101" pitchFamily="2" charset="-122"/>
                <a:ea typeface="宋体" panose="02010600030101010101" pitchFamily="2" charset="-122"/>
                <a:sym typeface="宋体" panose="02010600030101010101" pitchFamily="2" charset="-122"/>
              </a:rPr>
              <a:t>它主要由膜片和中间硬芯相连来代替普通气缸中的活塞，依靠膜片在气压作用下的变形来使活塞杆前进，膜片的复位主要靠弹簧力来完成。</a:t>
            </a:r>
          </a:p>
          <a:p>
            <a:pPr marL="342900" indent="-342900" algn="l">
              <a:lnSpc>
                <a:spcPct val="150000"/>
              </a:lnSpc>
              <a:buFont typeface="Arial" panose="020B0604020202020204" pitchFamily="34" charset="0"/>
              <a:buChar char="•"/>
            </a:pPr>
            <a:r>
              <a:rPr lang="zh-CN" altLang="zh-CN" sz="2400" b="1" dirty="0">
                <a:latin typeface="宋体" panose="02010600030101010101" pitchFamily="2" charset="-122"/>
                <a:ea typeface="宋体" panose="02010600030101010101" pitchFamily="2" charset="-122"/>
                <a:sym typeface="宋体" panose="02010600030101010101" pitchFamily="2" charset="-122"/>
              </a:rPr>
              <a:t>活塞的行程较小，一般适用于气动夹具、自动调节阀及短行程工作场所。</a:t>
            </a:r>
            <a:endParaRPr lang="zh-CN" altLang="zh-CN" sz="2400" dirty="0">
              <a:latin typeface="Garamond" panose="02020404030301010803" pitchFamily="18"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9" name="圆角矩形 8"/>
          <p:cNvSpPr/>
          <p:nvPr/>
        </p:nvSpPr>
        <p:spPr>
          <a:xfrm>
            <a:off x="152400" y="933450"/>
            <a:ext cx="8848725" cy="5567363"/>
          </a:xfrm>
          <a:prstGeom prst="roundRect">
            <a:avLst>
              <a:gd name="adj" fmla="val 8566"/>
            </a:avLst>
          </a:prstGeom>
          <a:solidFill>
            <a:schemeClr val="accent1">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sp>
        <p:nvSpPr>
          <p:cNvPr id="9219" name="灯片编号占位符 3"/>
          <p:cNvSpPr txBox="1">
            <a:spLocks noGrp="1"/>
          </p:cNvSpPr>
          <p:nvPr/>
        </p:nvSpPr>
        <p:spPr>
          <a:xfrm>
            <a:off x="4418013" y="6604000"/>
            <a:ext cx="39687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4</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9220"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9221"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9222" name="文本框 6"/>
          <p:cNvSpPr txBox="1"/>
          <p:nvPr/>
        </p:nvSpPr>
        <p:spPr>
          <a:xfrm>
            <a:off x="379413" y="1331913"/>
            <a:ext cx="8475662" cy="5168900"/>
          </a:xfrm>
          <a:prstGeom prst="rect">
            <a:avLst/>
          </a:prstGeom>
          <a:noFill/>
          <a:ln w="9525">
            <a:noFill/>
          </a:ln>
        </p:spPr>
        <p:txBody>
          <a:bodyPr wrap="square" anchor="t">
            <a:spAutoFit/>
          </a:bodyPr>
          <a:lstStyle/>
          <a:p>
            <a:pPr marL="342900" indent="-342900">
              <a:lnSpc>
                <a:spcPct val="125000"/>
              </a:lnSpc>
              <a:buFont typeface="Wingdings" panose="05000000000000000000" charset="0"/>
              <a:buChar char="u"/>
            </a:pPr>
            <a:r>
              <a:rPr lang="zh-CN" altLang="en-US" sz="2400" b="1" dirty="0">
                <a:latin typeface="宋体" panose="02010600030101010101" pitchFamily="2" charset="-122"/>
                <a:ea typeface="宋体" panose="02010600030101010101" pitchFamily="2" charset="-122"/>
                <a:sym typeface="宋体" panose="02010600030101010101" pitchFamily="2" charset="-122"/>
              </a:rPr>
              <a:t>气动系统由下面几种元件及装置组成：</a:t>
            </a:r>
          </a:p>
          <a:p>
            <a:pPr marL="342900" indent="-342900">
              <a:lnSpc>
                <a:spcPct val="125000"/>
              </a:lnSpc>
              <a:buChar char="•"/>
            </a:pPr>
            <a:r>
              <a:rPr lang="zh-CN" altLang="en-US" sz="2400" b="1" dirty="0">
                <a:solidFill>
                  <a:srgbClr val="C00000"/>
                </a:solidFill>
                <a:latin typeface="宋体" panose="02010600030101010101" pitchFamily="2" charset="-122"/>
                <a:ea typeface="宋体" panose="02010600030101010101" pitchFamily="2" charset="-122"/>
                <a:sym typeface="宋体" panose="02010600030101010101" pitchFamily="2" charset="-122"/>
              </a:rPr>
              <a:t>气源装置</a:t>
            </a:r>
            <a:r>
              <a:rPr lang="en-US" altLang="zh-CN" sz="2400" b="1" dirty="0">
                <a:latin typeface="宋体" panose="02010600030101010101" pitchFamily="2" charset="-122"/>
                <a:ea typeface="宋体" panose="02010600030101010101" pitchFamily="2" charset="-122"/>
                <a:sym typeface="宋体" panose="02010600030101010101" pitchFamily="2" charset="-122"/>
              </a:rPr>
              <a:t>——</a:t>
            </a:r>
            <a:r>
              <a:rPr lang="zh-CN" altLang="en-US" sz="2400" b="1" dirty="0">
                <a:latin typeface="宋体" panose="02010600030101010101" pitchFamily="2" charset="-122"/>
                <a:ea typeface="宋体" panose="02010600030101010101" pitchFamily="2" charset="-122"/>
                <a:sym typeface="宋体" panose="02010600030101010101" pitchFamily="2" charset="-122"/>
              </a:rPr>
              <a:t>压缩空气的发生装置以及压缩空气的存贮、净化的辅助装置。它为系统提供合乎质量要求的压缩空气。</a:t>
            </a:r>
          </a:p>
          <a:p>
            <a:pPr marL="342900" indent="-342900">
              <a:lnSpc>
                <a:spcPct val="125000"/>
              </a:lnSpc>
              <a:buChar char="•"/>
            </a:pPr>
            <a:r>
              <a:rPr lang="zh-CN" altLang="en-US" sz="2400" b="1" dirty="0">
                <a:solidFill>
                  <a:srgbClr val="C00000"/>
                </a:solidFill>
                <a:latin typeface="宋体" panose="02010600030101010101" pitchFamily="2" charset="-122"/>
                <a:ea typeface="宋体" panose="02010600030101010101" pitchFamily="2" charset="-122"/>
                <a:sym typeface="宋体" panose="02010600030101010101" pitchFamily="2" charset="-122"/>
              </a:rPr>
              <a:t>执行元件</a:t>
            </a:r>
            <a:r>
              <a:rPr lang="en-US" altLang="zh-CN" sz="2400" b="1" dirty="0">
                <a:latin typeface="宋体" panose="02010600030101010101" pitchFamily="2" charset="-122"/>
                <a:ea typeface="宋体" panose="02010600030101010101" pitchFamily="2" charset="-122"/>
                <a:sym typeface="宋体" panose="02010600030101010101" pitchFamily="2" charset="-122"/>
              </a:rPr>
              <a:t>——</a:t>
            </a:r>
            <a:r>
              <a:rPr lang="zh-CN" altLang="en-US" sz="2400" b="1" dirty="0">
                <a:latin typeface="宋体" panose="02010600030101010101" pitchFamily="2" charset="-122"/>
                <a:ea typeface="宋体" panose="02010600030101010101" pitchFamily="2" charset="-122"/>
                <a:sym typeface="宋体" panose="02010600030101010101" pitchFamily="2" charset="-122"/>
              </a:rPr>
              <a:t>将气体压力能转换成机械能并完成做功动作的元件，如气缸、气马达。</a:t>
            </a:r>
          </a:p>
          <a:p>
            <a:pPr marL="342900" indent="-342900">
              <a:lnSpc>
                <a:spcPct val="125000"/>
              </a:lnSpc>
              <a:buChar char="•"/>
            </a:pPr>
            <a:r>
              <a:rPr lang="zh-CN" altLang="en-US" sz="2400" b="1" dirty="0">
                <a:solidFill>
                  <a:srgbClr val="C00000"/>
                </a:solidFill>
                <a:latin typeface="宋体" panose="02010600030101010101" pitchFamily="2" charset="-122"/>
                <a:ea typeface="宋体" panose="02010600030101010101" pitchFamily="2" charset="-122"/>
                <a:sym typeface="宋体" panose="02010600030101010101" pitchFamily="2" charset="-122"/>
              </a:rPr>
              <a:t>控制元件</a:t>
            </a:r>
            <a:r>
              <a:rPr lang="en-US" altLang="zh-CN" sz="2400" b="1" dirty="0">
                <a:latin typeface="宋体" panose="02010600030101010101" pitchFamily="2" charset="-122"/>
                <a:ea typeface="宋体" panose="02010600030101010101" pitchFamily="2" charset="-122"/>
                <a:sym typeface="宋体" panose="02010600030101010101" pitchFamily="2" charset="-122"/>
              </a:rPr>
              <a:t>——</a:t>
            </a:r>
            <a:r>
              <a:rPr lang="zh-CN" altLang="en-US" sz="2400" b="1" dirty="0">
                <a:latin typeface="宋体" panose="02010600030101010101" pitchFamily="2" charset="-122"/>
                <a:ea typeface="宋体" panose="02010600030101010101" pitchFamily="2" charset="-122"/>
                <a:sym typeface="宋体" panose="02010600030101010101" pitchFamily="2" charset="-122"/>
              </a:rPr>
              <a:t>控制气体压力、流量及运动方向的元件，如各种阀类；能完成一定逻辑功能的元件，即气动逻辑元件；感测、转换、处理气动信号的元器件，如气动传感器及信号处理装置。</a:t>
            </a:r>
          </a:p>
          <a:p>
            <a:pPr marL="342900" indent="-342900">
              <a:lnSpc>
                <a:spcPct val="125000"/>
              </a:lnSpc>
              <a:buChar char="•"/>
            </a:pPr>
            <a:r>
              <a:rPr lang="zh-CN" altLang="en-US" sz="2400" b="1" dirty="0">
                <a:solidFill>
                  <a:srgbClr val="C00000"/>
                </a:solidFill>
                <a:latin typeface="宋体" panose="02010600030101010101" pitchFamily="2" charset="-122"/>
                <a:ea typeface="宋体" panose="02010600030101010101" pitchFamily="2" charset="-122"/>
                <a:sym typeface="宋体" panose="02010600030101010101" pitchFamily="2" charset="-122"/>
              </a:rPr>
              <a:t>气动辅件</a:t>
            </a:r>
            <a:r>
              <a:rPr lang="en-US" altLang="zh-CN" sz="2400" b="1" dirty="0">
                <a:latin typeface="宋体" panose="02010600030101010101" pitchFamily="2" charset="-122"/>
                <a:ea typeface="宋体" panose="02010600030101010101" pitchFamily="2" charset="-122"/>
                <a:sym typeface="宋体" panose="02010600030101010101" pitchFamily="2" charset="-122"/>
              </a:rPr>
              <a:t>——</a:t>
            </a:r>
            <a:r>
              <a:rPr lang="zh-CN" altLang="en-US" sz="2400" b="1" dirty="0">
                <a:latin typeface="宋体" panose="02010600030101010101" pitchFamily="2" charset="-122"/>
                <a:ea typeface="宋体" panose="02010600030101010101" pitchFamily="2" charset="-122"/>
                <a:sym typeface="宋体" panose="02010600030101010101" pitchFamily="2" charset="-122"/>
              </a:rPr>
              <a:t>气动系统中的辅助元件，如消声器、管道、接头等。</a:t>
            </a:r>
          </a:p>
        </p:txBody>
      </p:sp>
      <p:sp>
        <p:nvSpPr>
          <p:cNvPr id="10" name="矩形 9"/>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9224" name="图片 10" descr="页脚"/>
          <p:cNvPicPr>
            <a:picLocks noChangeAspect="1"/>
          </p:cNvPicPr>
          <p:nvPr/>
        </p:nvPicPr>
        <p:blipFill>
          <a:blip r:embed="rId4"/>
          <a:srcRect l="7567" r="2701"/>
          <a:stretch>
            <a:fillRect/>
          </a:stretch>
        </p:blipFill>
        <p:spPr>
          <a:xfrm>
            <a:off x="1588" y="6091238"/>
            <a:ext cx="9229725" cy="976312"/>
          </a:xfrm>
          <a:prstGeom prst="rect">
            <a:avLst/>
          </a:prstGeom>
          <a:noFill/>
          <a:ln w="9525">
            <a:noFill/>
          </a:ln>
        </p:spPr>
      </p:pic>
      <p:grpSp>
        <p:nvGrpSpPr>
          <p:cNvPr id="9225" name="组合 2"/>
          <p:cNvGrpSpPr/>
          <p:nvPr/>
        </p:nvGrpSpPr>
        <p:grpSpPr>
          <a:xfrm>
            <a:off x="1579563" y="508000"/>
            <a:ext cx="5727700" cy="1274763"/>
            <a:chOff x="2019" y="897"/>
            <a:chExt cx="10850" cy="1781"/>
          </a:xfrm>
        </p:grpSpPr>
        <p:sp>
          <p:nvSpPr>
            <p:cNvPr id="9226" name="Freeform 6"/>
            <p:cNvSpPr/>
            <p:nvPr/>
          </p:nvSpPr>
          <p:spPr>
            <a:xfrm>
              <a:off x="2019" y="897"/>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solidFill>
            <a:ln w="9525">
              <a:noFill/>
            </a:ln>
          </p:spPr>
          <p:txBody>
            <a:bodyPr/>
            <a:lstStyle/>
            <a:p>
              <a:endParaRPr lang="zh-CN" altLang="en-US"/>
            </a:p>
          </p:txBody>
        </p:sp>
        <p:sp>
          <p:nvSpPr>
            <p:cNvPr id="9227" name="Freeform 7"/>
            <p:cNvSpPr/>
            <p:nvPr/>
          </p:nvSpPr>
          <p:spPr>
            <a:xfrm>
              <a:off x="2019" y="1044"/>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rgbClr val="C6D9F1"/>
            </a:solidFill>
            <a:ln w="9525">
              <a:noFill/>
            </a:ln>
          </p:spPr>
          <p:txBody>
            <a:bodyPr/>
            <a:lstStyle/>
            <a:p>
              <a:endParaRPr lang="zh-CN" altLang="en-US"/>
            </a:p>
          </p:txBody>
        </p:sp>
        <p:sp>
          <p:nvSpPr>
            <p:cNvPr id="9228" name="文本框 3"/>
            <p:cNvSpPr txBox="1"/>
            <p:nvPr/>
          </p:nvSpPr>
          <p:spPr>
            <a:xfrm>
              <a:off x="2883" y="1002"/>
              <a:ext cx="9986" cy="1676"/>
            </a:xfrm>
            <a:prstGeom prst="rect">
              <a:avLst/>
            </a:prstGeom>
            <a:noFill/>
            <a:ln w="9525">
              <a:noFill/>
            </a:ln>
          </p:spPr>
          <p:txBody>
            <a:bodyPr wrap="square" anchor="t">
              <a:spAutoFit/>
            </a:bodyPr>
            <a:lstStyle/>
            <a:p>
              <a:r>
                <a:rPr lang="zh-CN" altLang="en-US" sz="3600" b="1" dirty="0">
                  <a:latin typeface="Hiragino Sans GB W6" charset="-122"/>
                  <a:ea typeface="Hiragino Sans GB W6" charset="-122"/>
                  <a:sym typeface="宋体" panose="02010600030101010101" pitchFamily="2" charset="-122"/>
                </a:rPr>
                <a:t>气源装置及气动元件</a:t>
              </a:r>
            </a:p>
            <a:p>
              <a:endParaRPr lang="zh-CN" altLang="en-US" sz="3600" b="1" dirty="0">
                <a:solidFill>
                  <a:srgbClr val="111E2C"/>
                </a:solidFill>
                <a:latin typeface="Hiragino Sans GB W6" charset="-122"/>
                <a:ea typeface="Hiragino Sans GB W6" charset="-122"/>
                <a:sym typeface="宋体" panose="02010600030101010101" pitchFamily="2" charset="-122"/>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5000"/>
          </a:blip>
          <a:stretch>
            <a:fillRect/>
          </a:stretch>
        </a:blipFill>
        <a:effectLst/>
      </p:bgPr>
    </p:bg>
    <p:spTree>
      <p:nvGrpSpPr>
        <p:cNvPr id="1" name=""/>
        <p:cNvGrpSpPr/>
        <p:nvPr/>
      </p:nvGrpSpPr>
      <p:grpSpPr>
        <a:xfrm>
          <a:off x="0" y="0"/>
          <a:ext cx="0" cy="0"/>
          <a:chOff x="0" y="0"/>
          <a:chExt cx="0" cy="0"/>
        </a:xfrm>
      </p:grpSpPr>
      <p:sp>
        <p:nvSpPr>
          <p:cNvPr id="43017" name="Freeform 7"/>
          <p:cNvSpPr/>
          <p:nvPr/>
        </p:nvSpPr>
        <p:spPr>
          <a:xfrm>
            <a:off x="1055370" y="1141095"/>
            <a:ext cx="275590" cy="469900"/>
          </a:xfrm>
          <a:custGeom>
            <a:avLst/>
            <a:gdLst/>
            <a:ahLst/>
            <a:cxnLst>
              <a:cxn ang="0">
                <a:pos x="0" y="0"/>
              </a:cxn>
              <a:cxn ang="0">
                <a:pos x="82550" y="107165"/>
              </a:cxn>
              <a:cxn ang="0">
                <a:pos x="82550" y="470336"/>
              </a:cxn>
              <a:cxn ang="0">
                <a:pos x="0" y="363171"/>
              </a:cxn>
              <a:cxn ang="0">
                <a:pos x="0" y="0"/>
              </a:cxn>
            </a:cxnLst>
            <a:rect l="0" t="0" r="0" b="0"/>
            <a:pathLst>
              <a:path w="102" h="474">
                <a:moveTo>
                  <a:pt x="0" y="0"/>
                </a:moveTo>
                <a:lnTo>
                  <a:pt x="102" y="108"/>
                </a:lnTo>
                <a:lnTo>
                  <a:pt x="102" y="474"/>
                </a:lnTo>
                <a:lnTo>
                  <a:pt x="0" y="366"/>
                </a:lnTo>
                <a:lnTo>
                  <a:pt x="0" y="0"/>
                </a:lnTo>
                <a:close/>
              </a:path>
            </a:pathLst>
          </a:custGeom>
          <a:solidFill>
            <a:schemeClr val="tx1">
              <a:lumMod val="65000"/>
              <a:lumOff val="35000"/>
            </a:schemeClr>
          </a:solidFill>
          <a:ln w="9525">
            <a:noFill/>
          </a:ln>
        </p:spPr>
        <p:txBody>
          <a:bodyPr/>
          <a:lstStyle/>
          <a:p>
            <a:endParaRPr lang="zh-CN" altLang="en-US" sz="6600"/>
          </a:p>
        </p:txBody>
      </p:sp>
      <p:sp>
        <p:nvSpPr>
          <p:cNvPr id="7" name="矩形 6"/>
          <p:cNvSpPr/>
          <p:nvPr/>
        </p:nvSpPr>
        <p:spPr>
          <a:xfrm>
            <a:off x="1330960" y="1180465"/>
            <a:ext cx="6564630" cy="503618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灯片编号占位符 3"/>
          <p:cNvSpPr txBox="1">
            <a:spLocks noGrp="1"/>
          </p:cNvSpPr>
          <p:nvPr/>
        </p:nvSpPr>
        <p:spPr>
          <a:xfrm>
            <a:off x="4360545" y="6604635"/>
            <a:ext cx="42545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40</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43018" name="Freeform 9"/>
          <p:cNvSpPr/>
          <p:nvPr/>
        </p:nvSpPr>
        <p:spPr>
          <a:xfrm>
            <a:off x="1054100" y="855980"/>
            <a:ext cx="5984875" cy="649605"/>
          </a:xfrm>
          <a:custGeom>
            <a:avLst/>
            <a:gdLst/>
            <a:ahLst/>
            <a:cxnLst>
              <a:cxn ang="0">
                <a:pos x="0" y="0"/>
              </a:cxn>
              <a:cxn ang="0">
                <a:pos x="2062163" y="0"/>
              </a:cxn>
              <a:cxn ang="0">
                <a:pos x="1943145" y="183707"/>
              </a:cxn>
              <a:cxn ang="0">
                <a:pos x="2062163" y="363442"/>
              </a:cxn>
              <a:cxn ang="0">
                <a:pos x="0" y="363442"/>
              </a:cxn>
              <a:cxn ang="0">
                <a:pos x="0" y="0"/>
              </a:cxn>
            </a:cxnLst>
            <a:rect l="0" t="0" r="0" b="0"/>
            <a:pathLst>
              <a:path w="2547" h="366">
                <a:moveTo>
                  <a:pt x="0" y="0"/>
                </a:moveTo>
                <a:lnTo>
                  <a:pt x="2547" y="0"/>
                </a:lnTo>
                <a:lnTo>
                  <a:pt x="2400" y="185"/>
                </a:lnTo>
                <a:lnTo>
                  <a:pt x="2547" y="366"/>
                </a:lnTo>
                <a:lnTo>
                  <a:pt x="0" y="366"/>
                </a:lnTo>
                <a:lnTo>
                  <a:pt x="0" y="0"/>
                </a:lnTo>
                <a:close/>
              </a:path>
            </a:pathLst>
          </a:custGeom>
          <a:solidFill>
            <a:schemeClr val="accent1">
              <a:lumMod val="50000"/>
            </a:schemeClr>
          </a:solidFill>
          <a:ln w="9525">
            <a:noFill/>
          </a:ln>
        </p:spPr>
        <p:txBody>
          <a:bodyPr/>
          <a:lstStyle/>
          <a:p>
            <a:endParaRPr lang="zh-CN" altLang="en-US" sz="6600"/>
          </a:p>
        </p:txBody>
      </p:sp>
      <p:sp>
        <p:nvSpPr>
          <p:cNvPr id="6" name="文本框 5"/>
          <p:cNvSpPr txBox="1"/>
          <p:nvPr/>
        </p:nvSpPr>
        <p:spPr>
          <a:xfrm>
            <a:off x="1330960" y="877570"/>
            <a:ext cx="5377815" cy="583565"/>
          </a:xfrm>
          <a:prstGeom prst="rect">
            <a:avLst/>
          </a:prstGeom>
          <a:noFill/>
        </p:spPr>
        <p:txBody>
          <a:bodyPr wrap="square" rtlCol="0" anchor="t">
            <a:spAutoFit/>
          </a:bodyPr>
          <a:lstStyle/>
          <a:p>
            <a:r>
              <a:rPr lang="zh-CN" altLang="en-US" sz="3200" b="1">
                <a:solidFill>
                  <a:schemeClr val="bg1"/>
                </a:solidFill>
                <a:latin typeface="Yuanti SC Bold" charset="-122"/>
                <a:ea typeface="Yuanti SC Bold" charset="-122"/>
              </a:rPr>
              <a:t>薄膜式气缸结构简图</a:t>
            </a: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0" name="图片 9" descr="页脚"/>
          <p:cNvPicPr>
            <a:picLocks noChangeAspect="1"/>
          </p:cNvPicPr>
          <p:nvPr/>
        </p:nvPicPr>
        <p:blipFill>
          <a:blip r:embed="rId4"/>
          <a:srcRect l="7058" r="2210"/>
          <a:stretch>
            <a:fillRect/>
          </a:stretch>
        </p:blipFill>
        <p:spPr>
          <a:xfrm>
            <a:off x="-12700" y="6092825"/>
            <a:ext cx="9274175" cy="976630"/>
          </a:xfrm>
          <a:prstGeom prst="rect">
            <a:avLst/>
          </a:prstGeom>
        </p:spPr>
      </p:pic>
      <p:pic>
        <p:nvPicPr>
          <p:cNvPr id="43010" name="图片 8" descr="12.jpg"/>
          <p:cNvPicPr>
            <a:picLocks noChangeAspect="1"/>
          </p:cNvPicPr>
          <p:nvPr/>
        </p:nvPicPr>
        <p:blipFill>
          <a:blip r:embed="rId5"/>
          <a:stretch>
            <a:fillRect/>
          </a:stretch>
        </p:blipFill>
        <p:spPr>
          <a:xfrm>
            <a:off x="1520825" y="1751965"/>
            <a:ext cx="6206490" cy="417576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018"/>
                                        </p:tgtEl>
                                        <p:attrNameLst>
                                          <p:attrName>style.visibility</p:attrName>
                                        </p:attrNameLst>
                                      </p:cBhvr>
                                      <p:to>
                                        <p:strVal val="visible"/>
                                      </p:to>
                                    </p:set>
                                    <p:animEffect transition="in" filter="wipe(left)">
                                      <p:cBhvr>
                                        <p:cTn id="7" dur="500"/>
                                        <p:tgtEl>
                                          <p:spTgt spid="430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3017"/>
                                        </p:tgtEl>
                                        <p:attrNameLst>
                                          <p:attrName>style.visibility</p:attrName>
                                        </p:attrNameLst>
                                      </p:cBhvr>
                                      <p:to>
                                        <p:strVal val="visible"/>
                                      </p:to>
                                    </p:set>
                                    <p:animEffect transition="in" filter="wipe(right)">
                                      <p:cBhvr>
                                        <p:cTn id="11" dur="3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5000"/>
          </a:blip>
          <a:stretch>
            <a:fillRect/>
          </a:stretch>
        </a:blipFill>
        <a:effectLst/>
      </p:bgPr>
    </p:bg>
    <p:spTree>
      <p:nvGrpSpPr>
        <p:cNvPr id="1" name=""/>
        <p:cNvGrpSpPr/>
        <p:nvPr/>
      </p:nvGrpSpPr>
      <p:grpSpPr>
        <a:xfrm>
          <a:off x="0" y="0"/>
          <a:ext cx="0" cy="0"/>
          <a:chOff x="0" y="0"/>
          <a:chExt cx="0" cy="0"/>
        </a:xfrm>
      </p:grpSpPr>
      <p:sp>
        <p:nvSpPr>
          <p:cNvPr id="43017" name="Freeform 7"/>
          <p:cNvSpPr/>
          <p:nvPr/>
        </p:nvSpPr>
        <p:spPr>
          <a:xfrm>
            <a:off x="1055370" y="1141095"/>
            <a:ext cx="275590" cy="469900"/>
          </a:xfrm>
          <a:custGeom>
            <a:avLst/>
            <a:gdLst/>
            <a:ahLst/>
            <a:cxnLst>
              <a:cxn ang="0">
                <a:pos x="0" y="0"/>
              </a:cxn>
              <a:cxn ang="0">
                <a:pos x="82550" y="107165"/>
              </a:cxn>
              <a:cxn ang="0">
                <a:pos x="82550" y="470336"/>
              </a:cxn>
              <a:cxn ang="0">
                <a:pos x="0" y="363171"/>
              </a:cxn>
              <a:cxn ang="0">
                <a:pos x="0" y="0"/>
              </a:cxn>
            </a:cxnLst>
            <a:rect l="0" t="0" r="0" b="0"/>
            <a:pathLst>
              <a:path w="102" h="474">
                <a:moveTo>
                  <a:pt x="0" y="0"/>
                </a:moveTo>
                <a:lnTo>
                  <a:pt x="102" y="108"/>
                </a:lnTo>
                <a:lnTo>
                  <a:pt x="102" y="474"/>
                </a:lnTo>
                <a:lnTo>
                  <a:pt x="0" y="366"/>
                </a:lnTo>
                <a:lnTo>
                  <a:pt x="0" y="0"/>
                </a:lnTo>
                <a:close/>
              </a:path>
            </a:pathLst>
          </a:custGeom>
          <a:solidFill>
            <a:schemeClr val="tx1">
              <a:lumMod val="65000"/>
              <a:lumOff val="35000"/>
            </a:schemeClr>
          </a:solidFill>
          <a:ln w="9525">
            <a:noFill/>
          </a:ln>
        </p:spPr>
        <p:txBody>
          <a:bodyPr/>
          <a:lstStyle/>
          <a:p>
            <a:endParaRPr lang="zh-CN" altLang="en-US" sz="6600"/>
          </a:p>
        </p:txBody>
      </p:sp>
      <p:sp>
        <p:nvSpPr>
          <p:cNvPr id="7" name="矩形 6"/>
          <p:cNvSpPr/>
          <p:nvPr/>
        </p:nvSpPr>
        <p:spPr>
          <a:xfrm>
            <a:off x="1330960" y="1180465"/>
            <a:ext cx="6564630" cy="503618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2" name="灯片编号占位符 3"/>
          <p:cNvSpPr txBox="1">
            <a:spLocks noGrp="1"/>
          </p:cNvSpPr>
          <p:nvPr/>
        </p:nvSpPr>
        <p:spPr>
          <a:xfrm>
            <a:off x="4360545" y="6604635"/>
            <a:ext cx="42545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400" dirty="0">
                <a:solidFill>
                  <a:srgbClr val="253947"/>
                </a:solidFill>
              </a:rPr>
              <a:pPr lvl="0" algn="ctr"/>
              <a:t>41</a:t>
            </a:fld>
            <a:endParaRPr lang="en-US" altLang="zh-CN" sz="1400" dirty="0">
              <a:solidFill>
                <a:srgbClr val="253947"/>
              </a:solidFill>
            </a:endParaRPr>
          </a:p>
        </p:txBody>
      </p:sp>
      <p:sp>
        <p:nvSpPr>
          <p:cNvPr id="8" name="文本框 7"/>
          <p:cNvSpPr txBox="1"/>
          <p:nvPr/>
        </p:nvSpPr>
        <p:spPr>
          <a:xfrm>
            <a:off x="636270" y="99060"/>
            <a:ext cx="2139315"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p>
        </p:txBody>
      </p:sp>
      <p:pic>
        <p:nvPicPr>
          <p:cNvPr id="12" name="图片 11" descr="校徽02"/>
          <p:cNvPicPr>
            <a:picLocks noChangeAspect="1"/>
          </p:cNvPicPr>
          <p:nvPr/>
        </p:nvPicPr>
        <p:blipFill>
          <a:blip r:embed="rId3" cstate="print"/>
          <a:stretch>
            <a:fillRect/>
          </a:stretch>
        </p:blipFill>
        <p:spPr>
          <a:xfrm>
            <a:off x="332105" y="70485"/>
            <a:ext cx="304165" cy="304165"/>
          </a:xfrm>
          <a:prstGeom prst="rect">
            <a:avLst/>
          </a:prstGeom>
        </p:spPr>
      </p:pic>
      <p:sp>
        <p:nvSpPr>
          <p:cNvPr id="43018" name="Freeform 9"/>
          <p:cNvSpPr/>
          <p:nvPr/>
        </p:nvSpPr>
        <p:spPr>
          <a:xfrm>
            <a:off x="1054100" y="855980"/>
            <a:ext cx="5984875" cy="649605"/>
          </a:xfrm>
          <a:custGeom>
            <a:avLst/>
            <a:gdLst/>
            <a:ahLst/>
            <a:cxnLst>
              <a:cxn ang="0">
                <a:pos x="0" y="0"/>
              </a:cxn>
              <a:cxn ang="0">
                <a:pos x="2062163" y="0"/>
              </a:cxn>
              <a:cxn ang="0">
                <a:pos x="1943145" y="183707"/>
              </a:cxn>
              <a:cxn ang="0">
                <a:pos x="2062163" y="363442"/>
              </a:cxn>
              <a:cxn ang="0">
                <a:pos x="0" y="363442"/>
              </a:cxn>
              <a:cxn ang="0">
                <a:pos x="0" y="0"/>
              </a:cxn>
            </a:cxnLst>
            <a:rect l="0" t="0" r="0" b="0"/>
            <a:pathLst>
              <a:path w="2547" h="366">
                <a:moveTo>
                  <a:pt x="0" y="0"/>
                </a:moveTo>
                <a:lnTo>
                  <a:pt x="2547" y="0"/>
                </a:lnTo>
                <a:lnTo>
                  <a:pt x="2400" y="185"/>
                </a:lnTo>
                <a:lnTo>
                  <a:pt x="2547" y="366"/>
                </a:lnTo>
                <a:lnTo>
                  <a:pt x="0" y="366"/>
                </a:lnTo>
                <a:lnTo>
                  <a:pt x="0" y="0"/>
                </a:lnTo>
                <a:close/>
              </a:path>
            </a:pathLst>
          </a:custGeom>
          <a:solidFill>
            <a:schemeClr val="accent1">
              <a:lumMod val="50000"/>
            </a:schemeClr>
          </a:solidFill>
          <a:ln w="9525">
            <a:noFill/>
          </a:ln>
        </p:spPr>
        <p:txBody>
          <a:bodyPr/>
          <a:lstStyle/>
          <a:p>
            <a:endParaRPr lang="zh-CN" altLang="en-US" sz="6600"/>
          </a:p>
        </p:txBody>
      </p:sp>
      <p:sp>
        <p:nvSpPr>
          <p:cNvPr id="6" name="文本框 5"/>
          <p:cNvSpPr txBox="1"/>
          <p:nvPr/>
        </p:nvSpPr>
        <p:spPr>
          <a:xfrm>
            <a:off x="1330960" y="877570"/>
            <a:ext cx="5377815" cy="583565"/>
          </a:xfrm>
          <a:prstGeom prst="rect">
            <a:avLst/>
          </a:prstGeom>
          <a:noFill/>
        </p:spPr>
        <p:txBody>
          <a:bodyPr wrap="square" rtlCol="0" anchor="t">
            <a:spAutoFit/>
          </a:bodyPr>
          <a:lstStyle/>
          <a:p>
            <a:r>
              <a:rPr lang="zh-CN" altLang="en-US" sz="3200" b="1">
                <a:solidFill>
                  <a:schemeClr val="bg1"/>
                </a:solidFill>
                <a:latin typeface="Yuanti SC Bold" charset="-122"/>
                <a:ea typeface="Yuanti SC Bold" charset="-122"/>
              </a:rPr>
              <a:t>气缸的压力特性曲线</a:t>
            </a:r>
          </a:p>
        </p:txBody>
      </p:sp>
      <p:sp>
        <p:nvSpPr>
          <p:cNvPr id="3" name="矩形 2"/>
          <p:cNvSpPr/>
          <p:nvPr/>
        </p:nvSpPr>
        <p:spPr>
          <a:xfrm>
            <a:off x="-12700"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0" name="图片 9" descr="页脚"/>
          <p:cNvPicPr>
            <a:picLocks noChangeAspect="1"/>
          </p:cNvPicPr>
          <p:nvPr/>
        </p:nvPicPr>
        <p:blipFill>
          <a:blip r:embed="rId4"/>
          <a:srcRect l="7058" r="2210"/>
          <a:stretch>
            <a:fillRect/>
          </a:stretch>
        </p:blipFill>
        <p:spPr>
          <a:xfrm>
            <a:off x="-12700" y="6092825"/>
            <a:ext cx="9274175" cy="976630"/>
          </a:xfrm>
          <a:prstGeom prst="rect">
            <a:avLst/>
          </a:prstGeom>
        </p:spPr>
      </p:pic>
      <p:pic>
        <p:nvPicPr>
          <p:cNvPr id="44033" name="Picture 4"/>
          <p:cNvPicPr>
            <a:picLocks noChangeAspect="1"/>
          </p:cNvPicPr>
          <p:nvPr/>
        </p:nvPicPr>
        <p:blipFill>
          <a:blip r:embed="rId5"/>
          <a:stretch>
            <a:fillRect/>
          </a:stretch>
        </p:blipFill>
        <p:spPr>
          <a:xfrm>
            <a:off x="1551305" y="1608455"/>
            <a:ext cx="6193790" cy="44843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018"/>
                                        </p:tgtEl>
                                        <p:attrNameLst>
                                          <p:attrName>style.visibility</p:attrName>
                                        </p:attrNameLst>
                                      </p:cBhvr>
                                      <p:to>
                                        <p:strVal val="visible"/>
                                      </p:to>
                                    </p:set>
                                    <p:animEffect transition="in" filter="wipe(left)">
                                      <p:cBhvr>
                                        <p:cTn id="7" dur="500"/>
                                        <p:tgtEl>
                                          <p:spTgt spid="430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3017"/>
                                        </p:tgtEl>
                                        <p:attrNameLst>
                                          <p:attrName>style.visibility</p:attrName>
                                        </p:attrNameLst>
                                      </p:cBhvr>
                                      <p:to>
                                        <p:strVal val="visible"/>
                                      </p:to>
                                    </p:set>
                                    <p:animEffect transition="in" filter="wipe(right)">
                                      <p:cBhvr>
                                        <p:cTn id="11" dur="3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66395" y="1236345"/>
            <a:ext cx="8510270" cy="527685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414591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565277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478155" y="1741805"/>
            <a:ext cx="8230870" cy="1692275"/>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pPr>
            <a:r>
              <a:rPr lang="zh-CN" altLang="zh-CN" sz="2000" b="1" dirty="0">
                <a:solidFill>
                  <a:srgbClr val="C00000"/>
                </a:solidFill>
                <a:latin typeface="宋体" panose="02010600030101010101" pitchFamily="2" charset="-122"/>
                <a:ea typeface="宋体" panose="02010600030101010101" pitchFamily="2" charset="-122"/>
                <a:sym typeface="+mn-ea"/>
              </a:rPr>
              <a:t>如图所示是双向叶片式气动马达的工作原理。</a:t>
            </a:r>
            <a:r>
              <a:rPr lang="zh-CN" altLang="zh-CN" sz="2000" b="1" dirty="0">
                <a:latin typeface="宋体" panose="02010600030101010101" pitchFamily="2" charset="-122"/>
                <a:ea typeface="宋体" panose="02010600030101010101" pitchFamily="2" charset="-122"/>
                <a:sym typeface="+mn-ea"/>
              </a:rPr>
              <a:t> 压缩空气由A孔输入，小部分经定子两端的密封盖的槽进入叶片底部(图中未表示)，将叶片推出，使叶片贴紧在定子内壁上，大部分压缩空气进入相应的密封空间而作用在两个叶片上。</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42</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51295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叶片式马达的工作原理和特性</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35843" name="Rectangle 3"/>
          <p:cNvSpPr>
            <a:spLocks noGrp="1"/>
          </p:cNvSpPr>
          <p:nvPr/>
        </p:nvSpPr>
        <p:spPr>
          <a:xfrm>
            <a:off x="47307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（二）气马达</a:t>
            </a:r>
          </a:p>
        </p:txBody>
      </p:sp>
      <p:pic>
        <p:nvPicPr>
          <p:cNvPr id="2" name="Picture 4" descr="QQ截图未命名"/>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546600" y="2989580"/>
            <a:ext cx="4330065" cy="3614420"/>
          </a:xfrm>
          <a:prstGeom prst="rect">
            <a:avLst/>
          </a:prstGeom>
          <a:noFill/>
          <a:ln w="9525">
            <a:noFill/>
          </a:ln>
        </p:spPr>
      </p:pic>
      <p:sp>
        <p:nvSpPr>
          <p:cNvPr id="4" name="Rectangle 3"/>
          <p:cNvSpPr>
            <a:spLocks noGrp="1"/>
          </p:cNvSpPr>
          <p:nvPr/>
        </p:nvSpPr>
        <p:spPr>
          <a:xfrm>
            <a:off x="478155" y="3489325"/>
            <a:ext cx="4304030" cy="31673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algn="just" defTabSz="914400" rtl="0" eaLnBrk="1" latinLnBrk="0" hangingPunct="1">
              <a:lnSpc>
                <a:spcPct val="125000"/>
              </a:lnSpc>
              <a:spcBef>
                <a:spcPts val="0"/>
              </a:spcBef>
              <a:spcAft>
                <a:spcPct val="0"/>
              </a:spcAft>
              <a:buClrTx/>
              <a:buSzTx/>
            </a:pPr>
            <a:r>
              <a:rPr lang="zh-CN" altLang="zh-CN" sz="2000" b="1" dirty="0">
                <a:latin typeface="宋体" panose="02010600030101010101" pitchFamily="2" charset="-122"/>
                <a:ea typeface="宋体" panose="02010600030101010101" pitchFamily="2" charset="-122"/>
                <a:sym typeface="宋体" panose="02010600030101010101" pitchFamily="2" charset="-122"/>
              </a:rPr>
              <a:t>由于两叶片伸出长度不等，因此，就产生了转矩差，使叶片与转子按逆时针方向旋转，作功后的气体由定子上的孔</a:t>
            </a:r>
            <a:r>
              <a:rPr lang="zh-CN" altLang="zh-CN" sz="2000" b="1" dirty="0">
                <a:latin typeface="Times New Roman" panose="02020603050405020304" pitchFamily="18" charset="0"/>
                <a:ea typeface="宋体" panose="02010600030101010101" pitchFamily="2" charset="-122"/>
                <a:sym typeface="Times New Roman" panose="02020603050405020304" pitchFamily="18" charset="0"/>
              </a:rPr>
              <a:t>B</a:t>
            </a:r>
            <a:r>
              <a:rPr lang="zh-CN" altLang="zh-CN" sz="2000" b="1" dirty="0">
                <a:latin typeface="宋体" panose="02010600030101010101" pitchFamily="2" charset="-122"/>
                <a:ea typeface="宋体" panose="02010600030101010101" pitchFamily="2" charset="-122"/>
                <a:sym typeface="宋体" panose="02010600030101010101" pitchFamily="2" charset="-122"/>
              </a:rPr>
              <a:t>排出。</a:t>
            </a:r>
          </a:p>
          <a:p>
            <a:pPr marR="0" algn="just" defTabSz="914400" rtl="0" eaLnBrk="1" latinLnBrk="0" hangingPunct="1">
              <a:lnSpc>
                <a:spcPct val="125000"/>
              </a:lnSpc>
              <a:spcBef>
                <a:spcPts val="0"/>
              </a:spcBef>
              <a:spcAft>
                <a:spcPct val="0"/>
              </a:spcAft>
              <a:buClrTx/>
              <a:buSzTx/>
            </a:pPr>
            <a:r>
              <a:rPr lang="zh-CN" altLang="zh-CN" sz="2000" b="1" dirty="0">
                <a:latin typeface="宋体" panose="02010600030101010101" pitchFamily="2" charset="-122"/>
                <a:ea typeface="宋体" panose="02010600030101010101" pitchFamily="2" charset="-122"/>
                <a:sym typeface="宋体" panose="02010600030101010101" pitchFamily="2" charset="-122"/>
              </a:rPr>
              <a:t>若改变压缩空气的输入方向（即压缩空气由</a:t>
            </a:r>
            <a:r>
              <a:rPr lang="zh-CN" altLang="zh-CN" sz="2000" b="1" dirty="0">
                <a:latin typeface="Times New Roman" panose="02020603050405020304" pitchFamily="18" charset="0"/>
                <a:ea typeface="宋体" panose="02010600030101010101" pitchFamily="2" charset="-122"/>
                <a:sym typeface="Times New Roman" panose="02020603050405020304" pitchFamily="18" charset="0"/>
              </a:rPr>
              <a:t>B</a:t>
            </a:r>
            <a:r>
              <a:rPr lang="zh-CN" altLang="zh-CN" sz="2000" b="1" dirty="0">
                <a:latin typeface="宋体" panose="02010600030101010101" pitchFamily="2" charset="-122"/>
                <a:ea typeface="宋体" panose="02010600030101010101" pitchFamily="2" charset="-122"/>
                <a:sym typeface="宋体" panose="02010600030101010101" pitchFamily="2" charset="-122"/>
              </a:rPr>
              <a:t>孔进入，</a:t>
            </a:r>
            <a:r>
              <a:rPr lang="zh-CN" altLang="zh-CN" sz="2000" b="1" dirty="0">
                <a:latin typeface="Times New Roman" panose="02020603050405020304" pitchFamily="18" charset="0"/>
                <a:ea typeface="宋体" panose="02010600030101010101" pitchFamily="2" charset="-122"/>
                <a:sym typeface="Times New Roman" panose="02020603050405020304" pitchFamily="18" charset="0"/>
              </a:rPr>
              <a:t> </a:t>
            </a:r>
            <a:r>
              <a:rPr lang="zh-CN" altLang="zh-CN" sz="2000" b="1" dirty="0">
                <a:latin typeface="宋体" panose="02010600030101010101" pitchFamily="2" charset="-122"/>
                <a:ea typeface="宋体" panose="02010600030101010101" pitchFamily="2" charset="-122"/>
                <a:sym typeface="宋体" panose="02010600030101010101" pitchFamily="2" charset="-122"/>
              </a:rPr>
              <a:t>从孔</a:t>
            </a:r>
            <a:r>
              <a:rPr lang="zh-CN" altLang="zh-CN" sz="2000" b="1" dirty="0">
                <a:latin typeface="Times New Roman" panose="02020603050405020304" pitchFamily="18" charset="0"/>
                <a:ea typeface="宋体" panose="02010600030101010101" pitchFamily="2" charset="-122"/>
                <a:sym typeface="Times New Roman" panose="02020603050405020304" pitchFamily="18" charset="0"/>
              </a:rPr>
              <a:t>A</a:t>
            </a:r>
            <a:r>
              <a:rPr lang="zh-CN" altLang="zh-CN" sz="2000" b="1" dirty="0">
                <a:latin typeface="宋体" panose="02010600030101010101" pitchFamily="2" charset="-122"/>
                <a:ea typeface="宋体" panose="02010600030101010101" pitchFamily="2" charset="-122"/>
                <a:sym typeface="宋体" panose="02010600030101010101" pitchFamily="2" charset="-122"/>
              </a:rPr>
              <a:t>孔排出）</a:t>
            </a:r>
            <a:r>
              <a:rPr lang="zh-CN" altLang="zh-CN" sz="2000" b="1" dirty="0">
                <a:latin typeface="Times New Roman" panose="02020603050405020304" pitchFamily="18" charset="0"/>
                <a:ea typeface="宋体" panose="02010600030101010101" pitchFamily="2" charset="-122"/>
                <a:sym typeface="Times New Roman" panose="02020603050405020304" pitchFamily="18" charset="0"/>
              </a:rPr>
              <a:t> </a:t>
            </a:r>
            <a:r>
              <a:rPr lang="zh-CN" altLang="zh-CN" sz="2000" b="1" dirty="0">
                <a:latin typeface="宋体" panose="02010600030101010101" pitchFamily="2" charset="-122"/>
                <a:ea typeface="宋体" panose="02010600030101010101" pitchFamily="2" charset="-122"/>
                <a:sym typeface="宋体" panose="02010600030101010101" pitchFamily="2" charset="-122"/>
              </a:rPr>
              <a:t>则可改变转子的转向。</a:t>
            </a:r>
            <a:r>
              <a:rPr lang="zh-CN" altLang="zh-CN" sz="2000" b="1" dirty="0">
                <a:latin typeface="Times New Roman" panose="02020603050405020304" pitchFamily="18" charset="0"/>
                <a:ea typeface="宋体" panose="02010600030101010101" pitchFamily="2" charset="-122"/>
                <a:sym typeface="Times New Roman" panose="02020603050405020304" pitchFamily="18" charset="0"/>
              </a:rPr>
              <a:t> </a:t>
            </a:r>
            <a:endParaRPr lang="zh-CN" altLang="zh-CN" sz="2000" b="1" dirty="0">
              <a:latin typeface="宋体" panose="02010600030101010101" pitchFamily="2" charset="-122"/>
              <a:ea typeface="宋体" panose="02010600030101010101"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66395" y="1236345"/>
            <a:ext cx="8510270" cy="527685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414591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565277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457835" y="1757680"/>
            <a:ext cx="8230870" cy="1692275"/>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pPr>
            <a:r>
              <a:rPr lang="zh-CN" altLang="zh-CN" sz="2000" b="1" dirty="0">
                <a:latin typeface="宋体" panose="02010600030101010101" pitchFamily="2" charset="-122"/>
                <a:ea typeface="宋体" panose="02010600030101010101" pitchFamily="2" charset="-122"/>
                <a:sym typeface="+mn-ea"/>
              </a:rPr>
              <a:t>下图是在一定工作压力下作出的叶片式气动马达的特性曲线。由图可知，气动马达具有软特性的特点。</a:t>
            </a:r>
            <a:r>
              <a:rPr lang="zh-CN" altLang="zh-CN" sz="2000" b="1" dirty="0">
                <a:solidFill>
                  <a:srgbClr val="C00000"/>
                </a:solidFill>
                <a:latin typeface="宋体" panose="02010600030101010101" pitchFamily="2" charset="-122"/>
                <a:ea typeface="宋体" panose="02010600030101010101" pitchFamily="2" charset="-122"/>
                <a:sym typeface="+mn-ea"/>
              </a:rPr>
              <a:t>当外加转矩T等于零时，</a:t>
            </a:r>
            <a:r>
              <a:rPr lang="zh-CN" altLang="zh-CN" sz="2000" b="1" dirty="0">
                <a:latin typeface="宋体" panose="02010600030101010101" pitchFamily="2" charset="-122"/>
                <a:ea typeface="宋体" panose="02010600030101010101" pitchFamily="2" charset="-122"/>
                <a:sym typeface="+mn-ea"/>
              </a:rPr>
              <a:t>即为空转，此时速度达到最大值nmax，气动马达输出的功率等于零；</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43</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51295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叶片式马达的工作原理和特性</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35843" name="Rectangle 3"/>
          <p:cNvSpPr>
            <a:spLocks noGrp="1"/>
          </p:cNvSpPr>
          <p:nvPr/>
        </p:nvSpPr>
        <p:spPr>
          <a:xfrm>
            <a:off x="47307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（二）气马达</a:t>
            </a:r>
          </a:p>
        </p:txBody>
      </p:sp>
      <p:sp>
        <p:nvSpPr>
          <p:cNvPr id="4" name="Rectangle 3"/>
          <p:cNvSpPr>
            <a:spLocks noGrp="1"/>
          </p:cNvSpPr>
          <p:nvPr/>
        </p:nvSpPr>
        <p:spPr>
          <a:xfrm>
            <a:off x="477520" y="3220720"/>
            <a:ext cx="3671570" cy="31673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algn="just" defTabSz="914400" rtl="0" eaLnBrk="1" latinLnBrk="0" hangingPunct="1">
              <a:lnSpc>
                <a:spcPct val="125000"/>
              </a:lnSpc>
              <a:spcBef>
                <a:spcPts val="0"/>
              </a:spcBef>
              <a:spcAft>
                <a:spcPct val="0"/>
              </a:spcAft>
              <a:buClrTx/>
              <a:buSzTx/>
            </a:pPr>
            <a:r>
              <a:rPr lang="zh-CN" altLang="zh-CN" sz="2000" b="1" dirty="0">
                <a:solidFill>
                  <a:srgbClr val="C00000"/>
                </a:solidFill>
                <a:latin typeface="宋体" panose="02010600030101010101" pitchFamily="2" charset="-122"/>
                <a:ea typeface="宋体" panose="02010600030101010101" pitchFamily="2" charset="-122"/>
                <a:sym typeface="+mn-ea"/>
              </a:rPr>
              <a:t>当外加转矩等于气动马达的最大转矩Tmax时，</a:t>
            </a:r>
            <a:r>
              <a:rPr lang="zh-CN" altLang="zh-CN" sz="2000" b="1" dirty="0">
                <a:latin typeface="宋体" panose="02010600030101010101" pitchFamily="2" charset="-122"/>
                <a:ea typeface="宋体" panose="02010600030101010101" pitchFamily="2" charset="-122"/>
                <a:sym typeface="+mn-ea"/>
              </a:rPr>
              <a:t>马达停止转动，此时功率也等于零；</a:t>
            </a:r>
            <a:r>
              <a:rPr lang="zh-CN" altLang="zh-CN" sz="2000" b="1" dirty="0">
                <a:solidFill>
                  <a:srgbClr val="C00000"/>
                </a:solidFill>
                <a:latin typeface="宋体" panose="02010600030101010101" pitchFamily="2" charset="-122"/>
                <a:ea typeface="宋体" panose="02010600030101010101" pitchFamily="2" charset="-122"/>
                <a:sym typeface="+mn-ea"/>
              </a:rPr>
              <a:t>当外加转矩等于最大转矩的一半时，</a:t>
            </a:r>
            <a:r>
              <a:rPr lang="zh-CN" altLang="zh-CN" sz="2000" b="1" dirty="0">
                <a:latin typeface="宋体" panose="02010600030101010101" pitchFamily="2" charset="-122"/>
                <a:ea typeface="宋体" panose="02010600030101010101" pitchFamily="2" charset="-122"/>
                <a:sym typeface="+mn-ea"/>
              </a:rPr>
              <a:t>马达的转速也为最大转速的1/2，此时马达的输出功率P最大，用Pmax表示。 　</a:t>
            </a:r>
          </a:p>
        </p:txBody>
      </p:sp>
      <p:pic>
        <p:nvPicPr>
          <p:cNvPr id="46082" name="Picture 3" descr="2"/>
          <p:cNvPicPr>
            <a:picLocks noChangeAspect="1"/>
          </p:cNvPicPr>
          <p:nvPr/>
        </p:nvPicPr>
        <p:blipFill>
          <a:blip r:embed="rId5">
            <a:clrChange>
              <a:clrFrom>
                <a:srgbClr val="FFFFFF">
                  <a:alpha val="100000"/>
                </a:srgbClr>
              </a:clrFrom>
              <a:clrTo>
                <a:srgbClr val="FFFFFF">
                  <a:alpha val="100000"/>
                  <a:alpha val="0"/>
                </a:srgbClr>
              </a:clrTo>
            </a:clrChange>
          </a:blip>
          <a:srcRect l="20267" r="19257"/>
          <a:stretch>
            <a:fillRect/>
          </a:stretch>
        </p:blipFill>
        <p:spPr>
          <a:xfrm>
            <a:off x="4196715" y="3064510"/>
            <a:ext cx="4512310" cy="332359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66395" y="1236345"/>
            <a:ext cx="8510270" cy="527685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414591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80631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457835" y="1654810"/>
            <a:ext cx="8230870" cy="479679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pPr>
            <a:r>
              <a:rPr lang="zh-CN" altLang="zh-CN" sz="2400" b="1" dirty="0">
                <a:solidFill>
                  <a:srgbClr val="C00000"/>
                </a:solidFill>
                <a:latin typeface="宋体" panose="02010600030101010101" pitchFamily="2" charset="-122"/>
                <a:ea typeface="宋体" panose="02010600030101010101" pitchFamily="2" charset="-122"/>
                <a:sym typeface="+mn-ea"/>
              </a:rPr>
              <a:t>气马达分类气动马达是将压缩空气的压力能转换成旋转的机械能的装置。</a:t>
            </a:r>
          </a:p>
          <a:p>
            <a:pPr marR="0" algn="just" defTabSz="914400" rtl="0" eaLnBrk="1" latinLnBrk="0" hangingPunct="1">
              <a:lnSpc>
                <a:spcPct val="125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按结构形式可分为：</a:t>
            </a:r>
            <a:r>
              <a:rPr lang="zh-CN" altLang="zh-CN" sz="2400" b="1" dirty="0">
                <a:solidFill>
                  <a:srgbClr val="C00000"/>
                </a:solidFill>
                <a:latin typeface="宋体" panose="02010600030101010101" pitchFamily="2" charset="-122"/>
                <a:ea typeface="宋体" panose="02010600030101010101" pitchFamily="2" charset="-122"/>
                <a:sym typeface="+mn-ea"/>
              </a:rPr>
              <a:t>叶片式、活塞式、齿轮式等。</a:t>
            </a:r>
            <a:r>
              <a:rPr lang="zh-CN" altLang="zh-CN" sz="2400" b="1" dirty="0">
                <a:latin typeface="宋体" panose="02010600030101010101" pitchFamily="2" charset="-122"/>
                <a:ea typeface="宋体" panose="02010600030101010101" pitchFamily="2" charset="-122"/>
                <a:sym typeface="+mn-ea"/>
              </a:rPr>
              <a:t>最为常用的是叶片式和活塞式气动马达。</a:t>
            </a:r>
            <a:endParaRPr lang="zh-CN" altLang="zh-CN" sz="2000" b="1" dirty="0">
              <a:latin typeface="宋体" panose="02010600030101010101" pitchFamily="2" charset="-122"/>
              <a:ea typeface="宋体" panose="02010600030101010101" pitchFamily="2" charset="-122"/>
              <a:sym typeface="+mn-ea"/>
            </a:endParaRPr>
          </a:p>
          <a:p>
            <a:pPr marL="0" marR="0" indent="0" algn="just" defTabSz="914400" rtl="0" eaLnBrk="1" latinLnBrk="0" hangingPunct="1">
              <a:lnSpc>
                <a:spcPct val="125000"/>
              </a:lnSpc>
              <a:spcBef>
                <a:spcPts val="0"/>
              </a:spcBef>
              <a:spcAft>
                <a:spcPct val="0"/>
              </a:spcAft>
              <a:buClrTx/>
              <a:buSzTx/>
              <a:buNone/>
            </a:pPr>
            <a:r>
              <a:rPr lang="zh-CN" altLang="zh-CN" sz="2400" b="1" dirty="0">
                <a:latin typeface="宋体" panose="02010600030101010101" pitchFamily="2" charset="-122"/>
                <a:ea typeface="宋体" panose="02010600030101010101" pitchFamily="2" charset="-122"/>
                <a:sym typeface="+mn-ea"/>
              </a:rPr>
              <a:t>（</a:t>
            </a:r>
            <a:r>
              <a:rPr lang="en-US" altLang="zh-CN" sz="2400" b="1" dirty="0">
                <a:latin typeface="宋体" panose="02010600030101010101" pitchFamily="2" charset="-122"/>
                <a:ea typeface="宋体" panose="02010600030101010101" pitchFamily="2" charset="-122"/>
                <a:sym typeface="+mn-ea"/>
              </a:rPr>
              <a:t>1</a:t>
            </a:r>
            <a:r>
              <a:rPr lang="zh-CN" altLang="en-US" sz="2400" b="1" dirty="0">
                <a:latin typeface="宋体" panose="02010600030101010101" pitchFamily="2" charset="-122"/>
                <a:ea typeface="宋体" panose="02010600030101010101" pitchFamily="2" charset="-122"/>
                <a:sym typeface="+mn-ea"/>
              </a:rPr>
              <a:t>）</a:t>
            </a:r>
            <a:r>
              <a:rPr lang="zh-CN" altLang="zh-CN" sz="2400" b="1" dirty="0">
                <a:latin typeface="宋体" panose="02010600030101010101" pitchFamily="2" charset="-122"/>
                <a:ea typeface="宋体" panose="02010600030101010101" pitchFamily="2" charset="-122"/>
                <a:sym typeface="+mn-ea"/>
              </a:rPr>
              <a:t>叶片式气动马达结构紧凑，但低速启动转矩小，低速性能不好，适用于要求低或中等功率的机械，目前在矿山机械及风动工具中应用普遍。</a:t>
            </a:r>
          </a:p>
          <a:p>
            <a:pPr marL="0" marR="0" indent="0" algn="just" defTabSz="914400" rtl="0" eaLnBrk="1" latinLnBrk="0" hangingPunct="1">
              <a:lnSpc>
                <a:spcPct val="125000"/>
              </a:lnSpc>
              <a:spcBef>
                <a:spcPts val="0"/>
              </a:spcBef>
              <a:spcAft>
                <a:spcPct val="0"/>
              </a:spcAft>
              <a:buClrTx/>
              <a:buSzTx/>
              <a:buNone/>
            </a:pPr>
            <a:r>
              <a:rPr lang="zh-CN" altLang="zh-CN" sz="2400" b="1" dirty="0">
                <a:latin typeface="宋体" panose="02010600030101010101" pitchFamily="2" charset="-122"/>
                <a:ea typeface="宋体" panose="02010600030101010101" pitchFamily="2" charset="-122"/>
                <a:sym typeface="+mn-ea"/>
              </a:rPr>
              <a:t>（</a:t>
            </a:r>
            <a:r>
              <a:rPr lang="en-US" altLang="zh-CN" sz="2400" b="1" dirty="0">
                <a:latin typeface="宋体" panose="02010600030101010101" pitchFamily="2" charset="-122"/>
                <a:ea typeface="宋体" panose="02010600030101010101" pitchFamily="2" charset="-122"/>
                <a:sym typeface="+mn-ea"/>
              </a:rPr>
              <a:t>2</a:t>
            </a:r>
            <a:r>
              <a:rPr lang="zh-CN" altLang="en-US" sz="2400" b="1" dirty="0">
                <a:latin typeface="宋体" panose="02010600030101010101" pitchFamily="2" charset="-122"/>
                <a:ea typeface="宋体" panose="02010600030101010101" pitchFamily="2" charset="-122"/>
                <a:sym typeface="+mn-ea"/>
              </a:rPr>
              <a:t>）</a:t>
            </a:r>
            <a:r>
              <a:rPr lang="zh-CN" altLang="zh-CN" sz="2400" b="1" dirty="0">
                <a:latin typeface="宋体" panose="02010600030101010101" pitchFamily="2" charset="-122"/>
                <a:ea typeface="宋体" panose="02010600030101010101" pitchFamily="2" charset="-122"/>
                <a:sym typeface="+mn-ea"/>
              </a:rPr>
              <a:t>活塞式气动马达在低速情况下有较大的输出功率，低速性能好。适用于载荷较大和低速性能要求高的机械，如起重机、绞车绞盘、拉管机等。</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44</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418465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2</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气动马达的特点及应用</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35843" name="Rectangle 3"/>
          <p:cNvSpPr>
            <a:spLocks noGrp="1"/>
          </p:cNvSpPr>
          <p:nvPr/>
        </p:nvSpPr>
        <p:spPr>
          <a:xfrm>
            <a:off x="47307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（二）气马达</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66395" y="1236345"/>
            <a:ext cx="8510270" cy="527685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414591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80631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739775" y="1806575"/>
            <a:ext cx="7694930" cy="4645025"/>
          </a:xfrm>
        </p:spPr>
        <p:txBody>
          <a:bodyPr vert="horz" wrap="square" lIns="91440" tIns="45720" rIns="91440" bIns="45720" anchor="t"/>
          <a:lstStyle/>
          <a:p>
            <a:pPr marL="0" marR="0" indent="0" algn="just" defTabSz="914400" rtl="0" eaLnBrk="1" latinLnBrk="0" hangingPunct="1">
              <a:lnSpc>
                <a:spcPct val="125000"/>
              </a:lnSpc>
              <a:spcBef>
                <a:spcPts val="0"/>
              </a:spcBef>
              <a:buClrTx/>
              <a:buSzTx/>
              <a:buNone/>
            </a:pPr>
            <a:r>
              <a:rPr lang="zh-CN" altLang="zh-CN" sz="2400" b="1" dirty="0">
                <a:solidFill>
                  <a:srgbClr val="C00000"/>
                </a:solidFill>
                <a:latin typeface="宋体" panose="02010600030101010101" pitchFamily="2" charset="-122"/>
                <a:ea typeface="宋体" panose="02010600030101010101" pitchFamily="2" charset="-122"/>
                <a:sym typeface="+mn-ea"/>
              </a:rPr>
              <a:t>（</a:t>
            </a:r>
            <a:r>
              <a:rPr lang="en-US" altLang="zh-CN" sz="2400" b="1" dirty="0">
                <a:solidFill>
                  <a:srgbClr val="C00000"/>
                </a:solidFill>
                <a:latin typeface="宋体" panose="02010600030101010101" pitchFamily="2" charset="-122"/>
                <a:ea typeface="宋体" panose="02010600030101010101" pitchFamily="2" charset="-122"/>
                <a:sym typeface="+mn-ea"/>
              </a:rPr>
              <a:t>1</a:t>
            </a:r>
            <a:r>
              <a:rPr lang="zh-CN" altLang="en-US" sz="2400" b="1" dirty="0">
                <a:solidFill>
                  <a:srgbClr val="C00000"/>
                </a:solidFill>
                <a:latin typeface="宋体" panose="02010600030101010101" pitchFamily="2" charset="-122"/>
                <a:ea typeface="宋体" panose="02010600030101010101" pitchFamily="2" charset="-122"/>
                <a:sym typeface="+mn-ea"/>
              </a:rPr>
              <a:t>）</a:t>
            </a:r>
            <a:r>
              <a:rPr lang="zh-CN" altLang="zh-CN" sz="2400" b="1" dirty="0">
                <a:solidFill>
                  <a:srgbClr val="C00000"/>
                </a:solidFill>
                <a:latin typeface="宋体" panose="02010600030101010101" pitchFamily="2" charset="-122"/>
                <a:ea typeface="宋体" panose="02010600030101010101" pitchFamily="2" charset="-122"/>
                <a:sym typeface="+mn-ea"/>
              </a:rPr>
              <a:t>特点：</a:t>
            </a:r>
          </a:p>
          <a:p>
            <a:pPr marL="457200" marR="0" indent="-457200" algn="just" defTabSz="914400" rtl="0" eaLnBrk="1" latinLnBrk="0" hangingPunct="1">
              <a:lnSpc>
                <a:spcPct val="125000"/>
              </a:lnSpc>
              <a:spcBef>
                <a:spcPts val="0"/>
              </a:spcBef>
              <a:spcAft>
                <a:spcPct val="0"/>
              </a:spcAft>
              <a:buClrTx/>
              <a:buSzTx/>
              <a:buFont typeface="+mj-ea"/>
              <a:buAutoNum type="circleNumDbPlain"/>
            </a:pPr>
            <a:r>
              <a:rPr lang="zh-CN" altLang="zh-CN" sz="2000" b="1" dirty="0">
                <a:latin typeface="宋体" panose="02010600030101010101" pitchFamily="2" charset="-122"/>
                <a:ea typeface="宋体" panose="02010600030101010101" pitchFamily="2" charset="-122"/>
                <a:sym typeface="+mn-ea"/>
              </a:rPr>
              <a:t>有过载保护作用。过载时，转速降低或停车，过载消除后立即恢复正常工作，不会产生故障，长时间满载工作温升小。</a:t>
            </a:r>
          </a:p>
          <a:p>
            <a:pPr marL="457200" marR="0" indent="-457200" algn="just" defTabSz="914400" rtl="0" eaLnBrk="1" latinLnBrk="0" hangingPunct="1">
              <a:lnSpc>
                <a:spcPct val="125000"/>
              </a:lnSpc>
              <a:spcBef>
                <a:spcPts val="0"/>
              </a:spcBef>
              <a:spcAft>
                <a:spcPct val="0"/>
              </a:spcAft>
              <a:buClrTx/>
              <a:buSzTx/>
              <a:buFont typeface="+mj-ea"/>
              <a:buAutoNum type="circleNumDbPlain"/>
            </a:pPr>
            <a:r>
              <a:rPr lang="zh-CN" altLang="zh-CN" sz="2000" b="1" dirty="0">
                <a:latin typeface="宋体" panose="02010600030101010101" pitchFamily="2" charset="-122"/>
                <a:ea typeface="宋体" panose="02010600030101010101" pitchFamily="2" charset="-122"/>
                <a:sym typeface="+mn-ea"/>
              </a:rPr>
              <a:t>可以无级调速。控制进气流量，就能调节马达的功率和转速。 </a:t>
            </a:r>
          </a:p>
          <a:p>
            <a:pPr marL="457200" marR="0" indent="-457200" algn="just" defTabSz="914400" rtl="0" eaLnBrk="1" latinLnBrk="0" hangingPunct="1">
              <a:lnSpc>
                <a:spcPct val="125000"/>
              </a:lnSpc>
              <a:spcBef>
                <a:spcPts val="0"/>
              </a:spcBef>
              <a:spcAft>
                <a:spcPct val="0"/>
              </a:spcAft>
              <a:buClrTx/>
              <a:buSzTx/>
              <a:buFont typeface="+mj-ea"/>
              <a:buAutoNum type="circleNumDbPlain"/>
            </a:pPr>
            <a:r>
              <a:rPr lang="zh-CN" altLang="zh-CN" sz="2000" b="1" dirty="0">
                <a:latin typeface="宋体" panose="02010600030101010101" pitchFamily="2" charset="-122"/>
                <a:ea typeface="宋体" panose="02010600030101010101" pitchFamily="2" charset="-122"/>
                <a:sym typeface="+mn-ea"/>
              </a:rPr>
              <a:t>具有较高的启动转矩，可直接带负载启动。 </a:t>
            </a:r>
          </a:p>
          <a:p>
            <a:pPr marL="457200" marR="0" indent="-457200" algn="just" defTabSz="914400" rtl="0" eaLnBrk="1" latinLnBrk="0" hangingPunct="1">
              <a:lnSpc>
                <a:spcPct val="125000"/>
              </a:lnSpc>
              <a:spcBef>
                <a:spcPts val="0"/>
              </a:spcBef>
              <a:spcAft>
                <a:spcPct val="0"/>
              </a:spcAft>
              <a:buClrTx/>
              <a:buSzTx/>
              <a:buFont typeface="+mj-ea"/>
              <a:buAutoNum type="circleNumDbPlain"/>
            </a:pPr>
            <a:r>
              <a:rPr lang="zh-CN" altLang="zh-CN" sz="2000" b="1" dirty="0">
                <a:latin typeface="宋体" panose="02010600030101010101" pitchFamily="2" charset="-122"/>
                <a:ea typeface="宋体" panose="02010600030101010101" pitchFamily="2" charset="-122"/>
                <a:sym typeface="+mn-ea"/>
              </a:rPr>
              <a:t>能够正转和反转。 </a:t>
            </a:r>
          </a:p>
          <a:p>
            <a:pPr marL="457200" marR="0" indent="-457200" algn="just" defTabSz="914400" rtl="0" eaLnBrk="1" latinLnBrk="0" hangingPunct="1">
              <a:lnSpc>
                <a:spcPct val="125000"/>
              </a:lnSpc>
              <a:spcBef>
                <a:spcPts val="0"/>
              </a:spcBef>
              <a:spcAft>
                <a:spcPct val="0"/>
              </a:spcAft>
              <a:buClrTx/>
              <a:buSzTx/>
              <a:buFont typeface="+mj-ea"/>
              <a:buAutoNum type="circleNumDbPlain"/>
            </a:pPr>
            <a:r>
              <a:rPr lang="zh-CN" altLang="zh-CN" sz="2000" b="1" dirty="0">
                <a:latin typeface="宋体" panose="02010600030101010101" pitchFamily="2" charset="-122"/>
                <a:ea typeface="宋体" panose="02010600030101010101" pitchFamily="2" charset="-122"/>
                <a:sym typeface="+mn-ea"/>
              </a:rPr>
              <a:t>工作安全。在易燃、易爆、高温、振动、潮湿、粉尘等恶劣的工作环境下能正常工作。 </a:t>
            </a:r>
          </a:p>
          <a:p>
            <a:pPr marL="457200" marR="0" indent="-457200" algn="just" defTabSz="914400" rtl="0" eaLnBrk="1" latinLnBrk="0" hangingPunct="1">
              <a:lnSpc>
                <a:spcPct val="125000"/>
              </a:lnSpc>
              <a:spcBef>
                <a:spcPts val="0"/>
              </a:spcBef>
              <a:spcAft>
                <a:spcPct val="0"/>
              </a:spcAft>
              <a:buClrTx/>
              <a:buSzTx/>
              <a:buFont typeface="+mj-ea"/>
              <a:buAutoNum type="circleNumDbPlain"/>
            </a:pPr>
            <a:r>
              <a:rPr lang="zh-CN" altLang="zh-CN" sz="2000" b="1" dirty="0">
                <a:latin typeface="宋体" panose="02010600030101010101" pitchFamily="2" charset="-122"/>
                <a:ea typeface="宋体" panose="02010600030101010101" pitchFamily="2" charset="-122"/>
                <a:sym typeface="+mn-ea"/>
              </a:rPr>
              <a:t>操纵方便，维修简单。</a:t>
            </a:r>
          </a:p>
          <a:p>
            <a:pPr marL="457200" marR="0" indent="-457200" algn="just" defTabSz="914400" rtl="0" eaLnBrk="1" latinLnBrk="0" hangingPunct="1">
              <a:lnSpc>
                <a:spcPct val="125000"/>
              </a:lnSpc>
              <a:spcBef>
                <a:spcPts val="0"/>
              </a:spcBef>
              <a:spcAft>
                <a:spcPct val="0"/>
              </a:spcAft>
              <a:buClrTx/>
              <a:buSzTx/>
              <a:buFont typeface="+mj-ea"/>
              <a:buAutoNum type="circleNumDbPlain"/>
            </a:pPr>
            <a:r>
              <a:rPr lang="zh-CN" altLang="zh-CN" sz="2000" b="1" dirty="0">
                <a:latin typeface="宋体" panose="02010600030101010101" pitchFamily="2" charset="-122"/>
                <a:ea typeface="宋体" panose="02010600030101010101" pitchFamily="2" charset="-122"/>
                <a:sym typeface="+mn-ea"/>
              </a:rPr>
              <a:t>输出功率相对较小。最大只有20kW左右。 </a:t>
            </a:r>
          </a:p>
          <a:p>
            <a:pPr marL="457200" marR="0" indent="-457200" algn="just" defTabSz="914400" rtl="0" eaLnBrk="1" latinLnBrk="0" hangingPunct="1">
              <a:lnSpc>
                <a:spcPct val="125000"/>
              </a:lnSpc>
              <a:spcBef>
                <a:spcPts val="0"/>
              </a:spcBef>
              <a:spcAft>
                <a:spcPct val="0"/>
              </a:spcAft>
              <a:buClrTx/>
              <a:buSzTx/>
              <a:buFont typeface="+mj-ea"/>
              <a:buAutoNum type="circleNumDbPlain"/>
            </a:pPr>
            <a:r>
              <a:rPr lang="zh-CN" altLang="zh-CN" sz="2000" b="1" dirty="0">
                <a:latin typeface="宋体" panose="02010600030101010101" pitchFamily="2" charset="-122"/>
                <a:ea typeface="宋体" panose="02010600030101010101" pitchFamily="2" charset="-122"/>
                <a:sym typeface="+mn-ea"/>
              </a:rPr>
              <a:t>耗气量大，效率低，噪声大。</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45</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418465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2</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气动马达的特点及应用</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35843" name="Rectangle 3"/>
          <p:cNvSpPr>
            <a:spLocks noGrp="1"/>
          </p:cNvSpPr>
          <p:nvPr/>
        </p:nvSpPr>
        <p:spPr>
          <a:xfrm>
            <a:off x="47307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（二）气马达</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66395" y="1236345"/>
            <a:ext cx="8510270" cy="527685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414591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80631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774065" y="1798955"/>
            <a:ext cx="7694930" cy="665480"/>
          </a:xfrm>
        </p:spPr>
        <p:txBody>
          <a:bodyPr vert="horz" wrap="square" lIns="91440" tIns="45720" rIns="91440" bIns="45720" anchor="t"/>
          <a:lstStyle/>
          <a:p>
            <a:pPr marL="0" marR="0" indent="0" algn="just" defTabSz="914400" rtl="0" eaLnBrk="1" latinLnBrk="0" hangingPunct="1">
              <a:lnSpc>
                <a:spcPct val="125000"/>
              </a:lnSpc>
              <a:spcBef>
                <a:spcPts val="0"/>
              </a:spcBef>
              <a:buClrTx/>
              <a:buSzTx/>
              <a:buNone/>
            </a:pPr>
            <a:r>
              <a:rPr lang="zh-CN" altLang="zh-CN" sz="2400" b="1" dirty="0">
                <a:solidFill>
                  <a:srgbClr val="C00000"/>
                </a:solidFill>
                <a:latin typeface="宋体" panose="02010600030101010101" pitchFamily="2" charset="-122"/>
                <a:ea typeface="宋体" panose="02010600030101010101" pitchFamily="2" charset="-122"/>
                <a:sym typeface="+mn-ea"/>
              </a:rPr>
              <a:t>（</a:t>
            </a:r>
            <a:r>
              <a:rPr lang="en-US" altLang="zh-CN" sz="2400" b="1" dirty="0">
                <a:solidFill>
                  <a:srgbClr val="C00000"/>
                </a:solidFill>
                <a:latin typeface="宋体" panose="02010600030101010101" pitchFamily="2" charset="-122"/>
                <a:ea typeface="宋体" panose="02010600030101010101" pitchFamily="2" charset="-122"/>
                <a:sym typeface="+mn-ea"/>
              </a:rPr>
              <a:t>2</a:t>
            </a:r>
            <a:r>
              <a:rPr lang="zh-CN" altLang="en-US" sz="2400" b="1" dirty="0">
                <a:solidFill>
                  <a:srgbClr val="C00000"/>
                </a:solidFill>
                <a:latin typeface="宋体" panose="02010600030101010101" pitchFamily="2" charset="-122"/>
                <a:ea typeface="宋体" panose="02010600030101010101" pitchFamily="2" charset="-122"/>
                <a:sym typeface="+mn-ea"/>
              </a:rPr>
              <a:t>）</a:t>
            </a:r>
            <a:r>
              <a:rPr lang="zh-CN" altLang="zh-CN" sz="2400" b="1" dirty="0">
                <a:solidFill>
                  <a:srgbClr val="C00000"/>
                </a:solidFill>
                <a:latin typeface="宋体" panose="02010600030101010101" pitchFamily="2" charset="-122"/>
                <a:ea typeface="宋体" panose="02010600030101010101" pitchFamily="2" charset="-122"/>
                <a:sym typeface="+mn-ea"/>
              </a:rPr>
              <a:t>应用：</a:t>
            </a:r>
          </a:p>
          <a:p>
            <a:pPr marL="457200" marR="0" indent="-457200" algn="just" defTabSz="914400" rtl="0" eaLnBrk="1" latinLnBrk="0" hangingPunct="1">
              <a:lnSpc>
                <a:spcPct val="125000"/>
              </a:lnSpc>
              <a:spcBef>
                <a:spcPts val="0"/>
              </a:spcBef>
              <a:spcAft>
                <a:spcPct val="0"/>
              </a:spcAft>
              <a:buClrTx/>
              <a:buSzTx/>
              <a:buFont typeface="+mj-ea"/>
              <a:buAutoNum type="circleNumDbPlain"/>
            </a:pPr>
            <a:endParaRPr lang="zh-CN" altLang="zh-CN" sz="2000" b="1" dirty="0">
              <a:latin typeface="宋体" panose="02010600030101010101" pitchFamily="2" charset="-122"/>
              <a:ea typeface="宋体" panose="02010600030101010101" pitchFamily="2" charset="-122"/>
              <a:sym typeface="+mn-ea"/>
            </a:endParaRP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46</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418465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2</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气动马达的特点及应用</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35843" name="Rectangle 3"/>
          <p:cNvSpPr>
            <a:spLocks noGrp="1"/>
          </p:cNvSpPr>
          <p:nvPr/>
        </p:nvSpPr>
        <p:spPr>
          <a:xfrm>
            <a:off x="47307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（二）气马达</a:t>
            </a:r>
          </a:p>
        </p:txBody>
      </p:sp>
      <p:pic>
        <p:nvPicPr>
          <p:cNvPr id="48130" name="Picture 5"/>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386840" y="2199005"/>
            <a:ext cx="6867525" cy="3597910"/>
          </a:xfrm>
          <a:prstGeom prst="rect">
            <a:avLst/>
          </a:prstGeom>
          <a:noFill/>
          <a:ln w="9525">
            <a:noFill/>
          </a:ln>
        </p:spPr>
      </p:pic>
      <p:sp>
        <p:nvSpPr>
          <p:cNvPr id="48131" name="Rectangle 6"/>
          <p:cNvSpPr/>
          <p:nvPr/>
        </p:nvSpPr>
        <p:spPr>
          <a:xfrm>
            <a:off x="-492760" y="5969000"/>
            <a:ext cx="9144000" cy="398780"/>
          </a:xfrm>
          <a:prstGeom prst="rect">
            <a:avLst/>
          </a:prstGeom>
          <a:noFill/>
          <a:ln w="9525">
            <a:noFill/>
          </a:ln>
        </p:spPr>
        <p:txBody>
          <a:bodyPr anchor="ctr">
            <a:spAutoFit/>
          </a:bodyPr>
          <a:lstStyle/>
          <a:p>
            <a:pPr indent="1543050" algn="ctr" eaLnBrk="0" hangingPunct="0"/>
            <a:r>
              <a:rPr lang="en-US" altLang="zh-CN" sz="2000" b="1" dirty="0">
                <a:latin typeface="宋体" panose="02010600030101010101" pitchFamily="2" charset="-122"/>
                <a:cs typeface="宋体" panose="02010600030101010101" pitchFamily="2" charset="-122"/>
              </a:rPr>
              <a:t>(a)</a:t>
            </a:r>
            <a:r>
              <a:rPr lang="zh-CN" altLang="en-US" sz="2000" b="1" dirty="0">
                <a:latin typeface="宋体" panose="02010600030101010101" pitchFamily="2" charset="-122"/>
                <a:cs typeface="宋体" panose="02010600030101010101" pitchFamily="2" charset="-122"/>
              </a:rPr>
              <a:t>阀           </a:t>
            </a:r>
            <a:r>
              <a:rPr lang="en-US" altLang="zh-CN" sz="2000" b="1" dirty="0">
                <a:latin typeface="宋体" panose="02010600030101010101" pitchFamily="2" charset="-122"/>
                <a:cs typeface="宋体" panose="02010600030101010101" pitchFamily="2" charset="-122"/>
              </a:rPr>
              <a:t>(b)</a:t>
            </a:r>
            <a:r>
              <a:rPr lang="zh-CN" altLang="en-US" sz="2000" b="1" dirty="0">
                <a:latin typeface="宋体" panose="02010600030101010101" pitchFamily="2" charset="-122"/>
                <a:cs typeface="宋体" panose="02010600030101010101" pitchFamily="2" charset="-122"/>
              </a:rPr>
              <a:t>升降机           </a:t>
            </a:r>
            <a:r>
              <a:rPr lang="en-US" altLang="zh-CN" sz="2000" b="1" dirty="0">
                <a:latin typeface="宋体" panose="02010600030101010101" pitchFamily="2" charset="-122"/>
                <a:cs typeface="宋体" panose="02010600030101010101" pitchFamily="2" charset="-122"/>
              </a:rPr>
              <a:t>(c)</a:t>
            </a:r>
            <a:r>
              <a:rPr lang="zh-CN" altLang="en-US" sz="2000" b="1" dirty="0">
                <a:latin typeface="宋体" panose="02010600030101010101" pitchFamily="2" charset="-122"/>
                <a:cs typeface="宋体" panose="02010600030101010101" pitchFamily="2" charset="-122"/>
              </a:rPr>
              <a:t>搅拌机</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0" y="1334770"/>
            <a:ext cx="9144000"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414591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80631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47</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4"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418465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3</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气动马达的选择与使用</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sp>
        <p:nvSpPr>
          <p:cNvPr id="35843" name="Rectangle 3"/>
          <p:cNvSpPr>
            <a:spLocks noGrp="1"/>
          </p:cNvSpPr>
          <p:nvPr/>
        </p:nvSpPr>
        <p:spPr>
          <a:xfrm>
            <a:off x="47307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（二）气马达</a:t>
            </a:r>
          </a:p>
        </p:txBody>
      </p:sp>
      <p:graphicFrame>
        <p:nvGraphicFramePr>
          <p:cNvPr id="32929" name="Group 161"/>
          <p:cNvGraphicFramePr>
            <a:graphicFrameLocks noGrp="1"/>
          </p:cNvGraphicFramePr>
          <p:nvPr>
            <p:ph idx="4294967295"/>
            <p:custDataLst>
              <p:tags r:id="rId1"/>
            </p:custDataLst>
          </p:nvPr>
        </p:nvGraphicFramePr>
        <p:xfrm>
          <a:off x="185420" y="1726565"/>
          <a:ext cx="8775700" cy="4737735"/>
        </p:xfrm>
        <a:graphic>
          <a:graphicData uri="http://schemas.openxmlformats.org/drawingml/2006/table">
            <a:tbl>
              <a:tblPr/>
              <a:tblGrid>
                <a:gridCol w="596900"/>
                <a:gridCol w="733425"/>
                <a:gridCol w="758825"/>
                <a:gridCol w="951865"/>
                <a:gridCol w="1517650"/>
                <a:gridCol w="4217035"/>
              </a:tblGrid>
              <a:tr h="933450">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形式</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转矩</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速度</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功率</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kW</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每千瓦耗气量</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Q</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(m</a:t>
                      </a:r>
                      <a:r>
                        <a:rPr kumimoji="0" lang="en-US" altLang="zh-CN" sz="1600" b="0" i="0" u="none" strike="noStrike" cap="none" normalizeH="0" baseline="3000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/min)</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特点及应用范围</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1381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叶片</a:t>
                      </a: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式</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低转</a:t>
                      </a: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矩</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高速</a:t>
                      </a: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度</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由零点</a:t>
                      </a:r>
                    </a:p>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几千瓦</a:t>
                      </a:r>
                    </a:p>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到</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l3</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小型：</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8</a:t>
                      </a: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大型：</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a:t>
                      </a: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制造简单，结构紧凑，但低速启动转矩小，低速性能不好， 适用于要求低或中功率的机械，如手提工具、复合工具传送带、升降机、泵、拖拉机等</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765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活塞</a:t>
                      </a: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式</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中高</a:t>
                      </a: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转矩</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低速</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或中</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速</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由零点</a:t>
                      </a: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几千瓦</a:t>
                      </a: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到</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17</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小型：</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9</a:t>
                      </a: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大型：</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a:t>
                      </a: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在低速时有较大的功率输出和较好的转矩特性。启动准确，且启动和停止特性均较叶片式好，适用于载荷较大和要求低速转矩较高的机械，如手提工具、起重机、绞车、绞盘、拉管机等</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3281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薄膜</a:t>
                      </a: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式</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高转</a:t>
                      </a: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矩</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低速</a:t>
                      </a: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度</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小于</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l</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1.2</a:t>
                      </a: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适用于控制要求很精确、起动转矩极高和速度低的机械</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01701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48</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363029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元件国产厂家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2" name="图片 1"/>
          <p:cNvPicPr>
            <a:picLocks noChangeAspect="1"/>
          </p:cNvPicPr>
          <p:nvPr/>
        </p:nvPicPr>
        <p:blipFill>
          <a:blip r:embed="rId5"/>
          <a:stretch>
            <a:fillRect/>
          </a:stretch>
        </p:blipFill>
        <p:spPr>
          <a:xfrm>
            <a:off x="534670" y="1863090"/>
            <a:ext cx="8074025" cy="412242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01701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49</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363029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元件国产厂家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5" name="图片 4"/>
          <p:cNvPicPr>
            <a:picLocks noChangeAspect="1"/>
          </p:cNvPicPr>
          <p:nvPr/>
        </p:nvPicPr>
        <p:blipFill>
          <a:blip r:embed="rId5"/>
          <a:stretch>
            <a:fillRect/>
          </a:stretch>
        </p:blipFill>
        <p:spPr>
          <a:xfrm>
            <a:off x="485775" y="1802765"/>
            <a:ext cx="4167505" cy="4483735"/>
          </a:xfrm>
          <a:prstGeom prst="rect">
            <a:avLst/>
          </a:prstGeom>
        </p:spPr>
      </p:pic>
      <p:pic>
        <p:nvPicPr>
          <p:cNvPr id="6" name="图片 5"/>
          <p:cNvPicPr>
            <a:picLocks noChangeAspect="1"/>
          </p:cNvPicPr>
          <p:nvPr/>
        </p:nvPicPr>
        <p:blipFill>
          <a:blip r:embed="rId6"/>
          <a:stretch>
            <a:fillRect/>
          </a:stretch>
        </p:blipFill>
        <p:spPr>
          <a:xfrm>
            <a:off x="4653280" y="1802765"/>
            <a:ext cx="4131945" cy="32524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0242" name="圆角矩形 3"/>
          <p:cNvSpPr/>
          <p:nvPr/>
        </p:nvSpPr>
        <p:spPr>
          <a:xfrm>
            <a:off x="231775" y="1236663"/>
            <a:ext cx="8620125" cy="5208587"/>
          </a:xfrm>
          <a:prstGeom prst="roundRect">
            <a:avLst>
              <a:gd name="adj" fmla="val 4486"/>
            </a:avLst>
          </a:prstGeom>
          <a:solidFill>
            <a:srgbClr val="DCE6F2">
              <a:alpha val="5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0243" name="Rectangle 3"/>
          <p:cNvSpPr>
            <a:spLocks noGrp="1"/>
          </p:cNvSpPr>
          <p:nvPr>
            <p:ph type="body" sz="half" idx="1"/>
          </p:nvPr>
        </p:nvSpPr>
        <p:spPr>
          <a:xfrm>
            <a:off x="231775" y="628650"/>
            <a:ext cx="5619750" cy="608013"/>
          </a:xfrm>
        </p:spPr>
        <p:txBody>
          <a:bodyPr vert="horz" wrap="square" lIns="91440" tIns="45720" rIns="91440" bIns="45720" anchor="t"/>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一、气源装置</a:t>
            </a:r>
          </a:p>
        </p:txBody>
      </p:sp>
      <p:sp>
        <p:nvSpPr>
          <p:cNvPr id="10244"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0245"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0246" name="文本框 8"/>
          <p:cNvSpPr txBox="1"/>
          <p:nvPr/>
        </p:nvSpPr>
        <p:spPr>
          <a:xfrm>
            <a:off x="4416425" y="2874963"/>
            <a:ext cx="311150" cy="1106487"/>
          </a:xfrm>
          <a:prstGeom prst="rect">
            <a:avLst/>
          </a:prstGeom>
          <a:noFill/>
          <a:ln w="9525">
            <a:noFill/>
          </a:ln>
        </p:spPr>
        <p:txBody>
          <a:bodyPr wrap="none" anchor="t">
            <a:spAutoFit/>
          </a:bodyPr>
          <a:lstStyle/>
          <a:p>
            <a:endParaRPr lang="zh-CN" altLang="en-US" sz="6600">
              <a:latin typeface="Garamond" panose="02020404030301010803" pitchFamily="18" charset="0"/>
              <a:ea typeface="宋体" panose="02010600030101010101" pitchFamily="2" charset="-122"/>
            </a:endParaRPr>
          </a:p>
        </p:txBody>
      </p:sp>
      <p:sp>
        <p:nvSpPr>
          <p:cNvPr id="10247" name="Rectangle 3"/>
          <p:cNvSpPr>
            <a:spLocks noGrp="1"/>
          </p:cNvSpPr>
          <p:nvPr/>
        </p:nvSpPr>
        <p:spPr>
          <a:xfrm>
            <a:off x="331788" y="1236663"/>
            <a:ext cx="8435975" cy="5208587"/>
          </a:xfrm>
          <a:prstGeom prst="rect">
            <a:avLst/>
          </a:prstGeom>
          <a:noFill/>
          <a:ln w="9525">
            <a:noFill/>
          </a:ln>
        </p:spPr>
        <p:txBody>
          <a:bodyPr wrap="square" lIns="91440" tIns="45720" rIns="91440" bIns="45720" anchor="t"/>
          <a:lstStyle/>
          <a:p>
            <a:pPr indent="-342900" algn="just">
              <a:lnSpc>
                <a:spcPct val="150000"/>
              </a:lnSpc>
            </a:pPr>
            <a:r>
              <a:rPr lang="zh-CN" altLang="en-US" sz="2400" b="1" dirty="0">
                <a:solidFill>
                  <a:srgbClr val="C00000"/>
                </a:solidFill>
                <a:latin typeface="宋体" panose="02010600030101010101" pitchFamily="2" charset="-122"/>
                <a:ea typeface="宋体" panose="02010600030101010101" pitchFamily="2" charset="-122"/>
              </a:rPr>
              <a:t>（一）气压传动对工作介质的要求</a:t>
            </a:r>
          </a:p>
          <a:p>
            <a:pPr indent="-342900" algn="just">
              <a:lnSpc>
                <a:spcPct val="150000"/>
              </a:lnSpc>
            </a:pPr>
            <a:r>
              <a:rPr lang="zh-CN" altLang="en-US" sz="2000" b="1" dirty="0">
                <a:latin typeface="宋体" panose="02010600030101010101" pitchFamily="2" charset="-122"/>
                <a:ea typeface="宋体" panose="02010600030101010101" pitchFamily="2" charset="-122"/>
              </a:rPr>
              <a:t>1.要求压缩空气具有一定的压力和足够的流量。   </a:t>
            </a:r>
          </a:p>
          <a:p>
            <a:pPr indent="-342900" algn="just">
              <a:lnSpc>
                <a:spcPct val="150000"/>
              </a:lnSpc>
            </a:pPr>
            <a:r>
              <a:rPr lang="zh-CN" altLang="en-US" sz="2000" b="1" dirty="0">
                <a:latin typeface="宋体" panose="02010600030101010101" pitchFamily="2" charset="-122"/>
                <a:ea typeface="宋体" panose="02010600030101010101" pitchFamily="2" charset="-122"/>
              </a:rPr>
              <a:t>2.要求压缩空气具有一定的净化程度，保证空气质量。</a:t>
            </a:r>
          </a:p>
          <a:p>
            <a:pPr indent="-342900" algn="just">
              <a:lnSpc>
                <a:spcPct val="150000"/>
              </a:lnSpc>
            </a:pPr>
            <a:r>
              <a:rPr lang="zh-CN" altLang="en-US" sz="2000" b="1" dirty="0">
                <a:latin typeface="宋体" panose="02010600030101010101" pitchFamily="2" charset="-122"/>
                <a:ea typeface="宋体" panose="02010600030101010101" pitchFamily="2" charset="-122"/>
              </a:rPr>
              <a:t>3.有些气动装置和气动仪表还要求压缩空气的压力波动不能太大，一般气源压力波动应控制在4%以内。</a:t>
            </a:r>
          </a:p>
          <a:p>
            <a:pPr indent="-342900" algn="just">
              <a:lnSpc>
                <a:spcPct val="150000"/>
              </a:lnSpc>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因为一般气动设备所使用的空气压缩机都是属于工作压力较低(小于1MPa)，使用油润滑的活塞式空气压缩机。它排出的压缩空气温度一般在140～170℃，使空气中的水分和部分润滑油变成气态，再与吸人的灰尘混合，形成油汽、水汽、灰尘相混合的杂质混在压缩空气中。</a:t>
            </a:r>
          </a:p>
          <a:p>
            <a:pPr indent="-342900" algn="just">
              <a:lnSpc>
                <a:spcPct val="150000"/>
              </a:lnSpc>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上述压缩空气是不能为气动装置作用的，这样的压缩空气必须经过除油、除水、除尘、干燥等净化处理后才能被气压传动系统所使用。</a:t>
            </a:r>
          </a:p>
        </p:txBody>
      </p:sp>
      <p:sp>
        <p:nvSpPr>
          <p:cNvPr id="10248" name="灯片编号占位符 3"/>
          <p:cNvSpPr txBox="1">
            <a:spLocks noGrp="1"/>
          </p:cNvSpPr>
          <p:nvPr/>
        </p:nvSpPr>
        <p:spPr>
          <a:xfrm>
            <a:off x="4432300" y="6604000"/>
            <a:ext cx="277813" cy="365125"/>
          </a:xfrm>
          <a:prstGeom prst="rect">
            <a:avLst/>
          </a:prstGeom>
          <a:noFill/>
          <a:ln w="9525">
            <a:noFill/>
          </a:ln>
        </p:spPr>
        <p:txBody>
          <a:bodyPr wrap="square" lIns="91440" tIns="45720" rIns="91440" bIns="45720" anchor="ctr"/>
          <a:lstStyle/>
          <a:p>
            <a:pPr algn="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r" eaLnBrk="0" hangingPunct="0"/>
              <a:t>5</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4" name="矩形 3"/>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10250" name="图片 4"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01701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50</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363029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元件国产厂家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9" name="图片 8"/>
          <p:cNvPicPr>
            <a:picLocks noChangeAspect="1"/>
          </p:cNvPicPr>
          <p:nvPr/>
        </p:nvPicPr>
        <p:blipFill>
          <a:blip r:embed="rId5"/>
          <a:stretch>
            <a:fillRect/>
          </a:stretch>
        </p:blipFill>
        <p:spPr>
          <a:xfrm>
            <a:off x="100330" y="1654810"/>
            <a:ext cx="4263390" cy="4700905"/>
          </a:xfrm>
          <a:prstGeom prst="rect">
            <a:avLst/>
          </a:prstGeom>
        </p:spPr>
      </p:pic>
      <p:pic>
        <p:nvPicPr>
          <p:cNvPr id="10" name="图片 9"/>
          <p:cNvPicPr>
            <a:picLocks noChangeAspect="1"/>
          </p:cNvPicPr>
          <p:nvPr/>
        </p:nvPicPr>
        <p:blipFill>
          <a:blip r:embed="rId6"/>
          <a:stretch>
            <a:fillRect/>
          </a:stretch>
        </p:blipFill>
        <p:spPr>
          <a:xfrm>
            <a:off x="4521200" y="1567180"/>
            <a:ext cx="4637405" cy="488061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01701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51</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363029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元件国产厂家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2" name="图片 1"/>
          <p:cNvPicPr>
            <a:picLocks noChangeAspect="1"/>
          </p:cNvPicPr>
          <p:nvPr/>
        </p:nvPicPr>
        <p:blipFill>
          <a:blip r:embed="rId5"/>
          <a:stretch>
            <a:fillRect/>
          </a:stretch>
        </p:blipFill>
        <p:spPr>
          <a:xfrm>
            <a:off x="426085" y="1654810"/>
            <a:ext cx="4090670" cy="4434205"/>
          </a:xfrm>
          <a:prstGeom prst="rect">
            <a:avLst/>
          </a:prstGeom>
        </p:spPr>
      </p:pic>
      <p:pic>
        <p:nvPicPr>
          <p:cNvPr id="5" name="图片 4"/>
          <p:cNvPicPr>
            <a:picLocks noChangeAspect="1"/>
          </p:cNvPicPr>
          <p:nvPr/>
        </p:nvPicPr>
        <p:blipFill>
          <a:blip r:embed="rId6"/>
          <a:stretch>
            <a:fillRect/>
          </a:stretch>
        </p:blipFill>
        <p:spPr>
          <a:xfrm>
            <a:off x="4387850" y="1654810"/>
            <a:ext cx="4516120" cy="23622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01701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52</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363029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元件国产厂家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6" name="图片 5"/>
          <p:cNvPicPr>
            <a:picLocks noChangeAspect="1"/>
          </p:cNvPicPr>
          <p:nvPr/>
        </p:nvPicPr>
        <p:blipFill>
          <a:blip r:embed="rId5"/>
          <a:stretch>
            <a:fillRect/>
          </a:stretch>
        </p:blipFill>
        <p:spPr>
          <a:xfrm>
            <a:off x="1401445" y="1743710"/>
            <a:ext cx="6341110" cy="497078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01701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53</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363029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元件国产厂家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2" name="图片 1"/>
          <p:cNvPicPr>
            <a:picLocks noChangeAspect="1"/>
          </p:cNvPicPr>
          <p:nvPr/>
        </p:nvPicPr>
        <p:blipFill>
          <a:blip r:embed="rId5"/>
          <a:stretch>
            <a:fillRect/>
          </a:stretch>
        </p:blipFill>
        <p:spPr>
          <a:xfrm>
            <a:off x="1022985" y="2214245"/>
            <a:ext cx="7381875" cy="17526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01701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54</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363029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元件国产厂家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2" name="图片 1"/>
          <p:cNvPicPr>
            <a:picLocks noChangeAspect="1"/>
          </p:cNvPicPr>
          <p:nvPr/>
        </p:nvPicPr>
        <p:blipFill>
          <a:blip r:embed="rId5"/>
          <a:stretch>
            <a:fillRect/>
          </a:stretch>
        </p:blipFill>
        <p:spPr>
          <a:xfrm>
            <a:off x="1212215" y="1567180"/>
            <a:ext cx="6905625" cy="50196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01701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55</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363029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元件国产厂家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5" name="图片 4"/>
          <p:cNvPicPr>
            <a:picLocks noChangeAspect="1"/>
          </p:cNvPicPr>
          <p:nvPr/>
        </p:nvPicPr>
        <p:blipFill>
          <a:blip r:embed="rId5"/>
          <a:stretch>
            <a:fillRect/>
          </a:stretch>
        </p:blipFill>
        <p:spPr>
          <a:xfrm>
            <a:off x="332105" y="1989455"/>
            <a:ext cx="8652510" cy="386905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4017010"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56</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3630295"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1</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元件国产厂家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6" name="图片 5"/>
          <p:cNvPicPr>
            <a:picLocks noChangeAspect="1"/>
          </p:cNvPicPr>
          <p:nvPr/>
        </p:nvPicPr>
        <p:blipFill>
          <a:blip r:embed="rId5"/>
          <a:stretch>
            <a:fillRect/>
          </a:stretch>
        </p:blipFill>
        <p:spPr>
          <a:xfrm>
            <a:off x="834390" y="1605280"/>
            <a:ext cx="7477760" cy="488061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357949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57</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287274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2</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人工肌肉</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13" name="图片 686083"/>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a:stretch>
            <a:fillRect/>
          </a:stretch>
        </p:blipFill>
        <p:spPr bwMode="auto">
          <a:xfrm>
            <a:off x="1483976" y="1858951"/>
            <a:ext cx="6175375" cy="4541837"/>
          </a:xfrm>
          <a:prstGeom prst="rect">
            <a:avLst/>
          </a:prstGeom>
          <a:noFill/>
          <a:ln w="9525">
            <a:noFill/>
            <a:miter lim="800000"/>
            <a:headEnd/>
            <a:tailEnd/>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357949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58</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287274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3</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人工肌肉</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14" name="图片 4"/>
          <p:cNvPicPr>
            <a:picLocks noChangeAspect="1" noChangeArrowheads="1"/>
          </p:cNvPicPr>
          <p:nvPr/>
        </p:nvPicPr>
        <p:blipFill>
          <a:blip r:embed="rId5">
            <a:clrChange>
              <a:clrFrom>
                <a:srgbClr val="FCFDFF">
                  <a:alpha val="100000"/>
                </a:srgbClr>
              </a:clrFrom>
              <a:clrTo>
                <a:srgbClr val="FCFDFF">
                  <a:alpha val="100000"/>
                  <a:alpha val="0"/>
                </a:srgbClr>
              </a:clrTo>
            </a:clrChange>
          </a:blip>
          <a:srcRect/>
          <a:stretch>
            <a:fillRect/>
          </a:stretch>
        </p:blipFill>
        <p:spPr bwMode="auto">
          <a:xfrm>
            <a:off x="1534795" y="1813560"/>
            <a:ext cx="5379720" cy="431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334770"/>
            <a:ext cx="8477885" cy="517842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357949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59</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287274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4</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人工肌肉</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13" name="图片 692227"/>
          <p:cNvPicPr>
            <a:picLocks noChangeAspect="1" noChangeArrowheads="1"/>
          </p:cNvPicPr>
          <p:nvPr/>
        </p:nvPicPr>
        <p:blipFill>
          <a:blip r:embed="rId5"/>
          <a:srcRect/>
          <a:stretch>
            <a:fillRect/>
          </a:stretch>
        </p:blipFill>
        <p:spPr bwMode="auto">
          <a:xfrm>
            <a:off x="1210310" y="1880235"/>
            <a:ext cx="6723380" cy="449770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1266" name="圆角矩形 3"/>
          <p:cNvSpPr/>
          <p:nvPr/>
        </p:nvSpPr>
        <p:spPr>
          <a:xfrm>
            <a:off x="231775" y="1236980"/>
            <a:ext cx="8620125" cy="5227955"/>
          </a:xfrm>
          <a:prstGeom prst="roundRect">
            <a:avLst>
              <a:gd name="adj" fmla="val 4486"/>
            </a:avLst>
          </a:prstGeom>
          <a:solidFill>
            <a:srgbClr val="DCE6F2">
              <a:alpha val="5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1267" name="Rectangle 3"/>
          <p:cNvSpPr>
            <a:spLocks noGrp="1"/>
          </p:cNvSpPr>
          <p:nvPr>
            <p:ph type="body" sz="half" idx="1"/>
          </p:nvPr>
        </p:nvSpPr>
        <p:spPr>
          <a:xfrm>
            <a:off x="231775" y="628650"/>
            <a:ext cx="5619750" cy="608013"/>
          </a:xfrm>
        </p:spPr>
        <p:txBody>
          <a:bodyPr vert="horz" wrap="square" lIns="91440" tIns="45720" rIns="91440" bIns="45720" anchor="t"/>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一、气源装置</a:t>
            </a:r>
          </a:p>
        </p:txBody>
      </p:sp>
      <p:sp>
        <p:nvSpPr>
          <p:cNvPr id="11268"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1269"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1270" name="Rectangle 3"/>
          <p:cNvSpPr>
            <a:spLocks noGrp="1"/>
          </p:cNvSpPr>
          <p:nvPr/>
        </p:nvSpPr>
        <p:spPr>
          <a:xfrm>
            <a:off x="331788" y="1236663"/>
            <a:ext cx="8520112" cy="1781175"/>
          </a:xfrm>
          <a:prstGeom prst="rect">
            <a:avLst/>
          </a:prstGeom>
          <a:noFill/>
          <a:ln w="9525">
            <a:noFill/>
          </a:ln>
        </p:spPr>
        <p:txBody>
          <a:bodyPr wrap="square" lIns="91440" tIns="45720" rIns="91440" bIns="45720" anchor="t"/>
          <a:lstStyle/>
          <a:p>
            <a:pPr indent="-342900" algn="just">
              <a:lnSpc>
                <a:spcPct val="150000"/>
              </a:lnSpc>
            </a:pPr>
            <a:r>
              <a:rPr lang="zh-CN" altLang="en-US" sz="2400" b="1" dirty="0">
                <a:solidFill>
                  <a:srgbClr val="C00000"/>
                </a:solidFill>
                <a:latin typeface="宋体" panose="02010600030101010101" pitchFamily="2" charset="-122"/>
                <a:ea typeface="宋体" panose="02010600030101010101" pitchFamily="2" charset="-122"/>
              </a:rPr>
              <a:t>（二）气源系统的组成</a:t>
            </a:r>
          </a:p>
          <a:p>
            <a:pPr indent="-342900" algn="just">
              <a:lnSpc>
                <a:spcPct val="150000"/>
              </a:lnSpc>
              <a:buChar char="•"/>
            </a:pPr>
            <a:r>
              <a:rPr lang="zh-CN" altLang="en-US" sz="2000" b="1" dirty="0">
                <a:latin typeface="宋体" panose="02010600030101010101" pitchFamily="2" charset="-122"/>
                <a:ea typeface="宋体" panose="02010600030101010101" pitchFamily="2" charset="-122"/>
              </a:rPr>
              <a:t>气源装置是气动系统的动力源，它应提供清洁、干燥且具有一定压力和流量的压缩空气，以满足条件不同的使用场合对压缩空气的质量的要求。</a:t>
            </a:r>
            <a:endParaRPr lang="zh-CN" altLang="en-US" sz="2000" b="1" dirty="0">
              <a:solidFill>
                <a:srgbClr val="C00000"/>
              </a:solidFill>
              <a:latin typeface="宋体" panose="02010600030101010101" pitchFamily="2" charset="-122"/>
              <a:ea typeface="宋体" panose="02010600030101010101" pitchFamily="2" charset="-122"/>
            </a:endParaRPr>
          </a:p>
        </p:txBody>
      </p:sp>
      <p:sp>
        <p:nvSpPr>
          <p:cNvPr id="11271" name="灯片编号占位符 3"/>
          <p:cNvSpPr txBox="1">
            <a:spLocks noGrp="1"/>
          </p:cNvSpPr>
          <p:nvPr/>
        </p:nvSpPr>
        <p:spPr>
          <a:xfrm>
            <a:off x="4432300" y="6604000"/>
            <a:ext cx="277813" cy="365125"/>
          </a:xfrm>
          <a:prstGeom prst="rect">
            <a:avLst/>
          </a:prstGeom>
          <a:noFill/>
          <a:ln w="9525">
            <a:noFill/>
          </a:ln>
        </p:spPr>
        <p:txBody>
          <a:bodyPr wrap="square" lIns="91440" tIns="45720" rIns="91440" bIns="45720" anchor="ctr"/>
          <a:lstStyle/>
          <a:p>
            <a:pPr algn="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r" eaLnBrk="0" hangingPunct="0"/>
              <a:t>6</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4" name="矩形 3"/>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11273" name="图片 4"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11" name="图片 2"/>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a:stretch>
            <a:fillRect/>
          </a:stretch>
        </p:blipFill>
        <p:spPr bwMode="auto">
          <a:xfrm>
            <a:off x="647990" y="3018471"/>
            <a:ext cx="7888288" cy="32496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447800"/>
            <a:ext cx="8477885" cy="485394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357949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60</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287274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5</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人工肌肉</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14" name="图片 694275"/>
          <p:cNvPicPr>
            <a:picLocks noChangeAspect="1" noChangeArrowheads="1"/>
          </p:cNvPicPr>
          <p:nvPr/>
        </p:nvPicPr>
        <p:blipFill>
          <a:blip r:embed="rId5"/>
          <a:srcRect l="16927" t="2307"/>
          <a:stretch>
            <a:fillRect/>
          </a:stretch>
        </p:blipFill>
        <p:spPr bwMode="auto">
          <a:xfrm>
            <a:off x="426085" y="2349500"/>
            <a:ext cx="4265930" cy="3319145"/>
          </a:xfrm>
          <a:prstGeom prst="rect">
            <a:avLst/>
          </a:prstGeom>
          <a:noFill/>
          <a:ln w="9525">
            <a:noFill/>
            <a:miter lim="800000"/>
            <a:headEnd/>
            <a:tailEnd/>
          </a:ln>
        </p:spPr>
      </p:pic>
      <p:pic>
        <p:nvPicPr>
          <p:cNvPr id="15" name="图片 694276"/>
          <p:cNvPicPr>
            <a:picLocks noChangeAspect="1" noChangeArrowheads="1"/>
          </p:cNvPicPr>
          <p:nvPr/>
        </p:nvPicPr>
        <p:blipFill>
          <a:blip r:embed="rId6"/>
          <a:srcRect l="6490"/>
          <a:stretch>
            <a:fillRect/>
          </a:stretch>
        </p:blipFill>
        <p:spPr bwMode="auto">
          <a:xfrm>
            <a:off x="4567555" y="2349500"/>
            <a:ext cx="4335780" cy="331978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26085" y="1447800"/>
            <a:ext cx="8477885" cy="485394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636270" y="1144905"/>
            <a:ext cx="3580130"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636270" y="1144905"/>
            <a:ext cx="357949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61</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flipH="1">
            <a:off x="1022985" y="1144905"/>
            <a:ext cx="287274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6</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气动</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人工肌肉</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Rectangle 3"/>
          <p:cNvSpPr>
            <a:spLocks noGrp="1"/>
          </p:cNvSpPr>
          <p:nvPr/>
        </p:nvSpPr>
        <p:spPr>
          <a:xfrm>
            <a:off x="426085" y="536575"/>
            <a:ext cx="5378450" cy="60801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（三）气动执行元件应用</a:t>
            </a:r>
          </a:p>
        </p:txBody>
      </p:sp>
      <p:pic>
        <p:nvPicPr>
          <p:cNvPr id="16" name="图片 696323"/>
          <p:cNvPicPr>
            <a:picLocks noChangeAspect="1" noChangeArrowheads="1"/>
          </p:cNvPicPr>
          <p:nvPr/>
        </p:nvPicPr>
        <p:blipFill>
          <a:blip r:embed="rId5"/>
          <a:srcRect/>
          <a:stretch>
            <a:fillRect/>
          </a:stretch>
        </p:blipFill>
        <p:spPr bwMode="auto">
          <a:xfrm>
            <a:off x="426085" y="2254250"/>
            <a:ext cx="4356100" cy="3240405"/>
          </a:xfrm>
          <a:prstGeom prst="rect">
            <a:avLst/>
          </a:prstGeom>
          <a:noFill/>
          <a:ln w="9525">
            <a:noFill/>
            <a:miter lim="800000"/>
            <a:headEnd/>
            <a:tailEnd/>
          </a:ln>
        </p:spPr>
      </p:pic>
      <p:pic>
        <p:nvPicPr>
          <p:cNvPr id="17" name="图片 696324"/>
          <p:cNvPicPr>
            <a:picLocks noChangeAspect="1" noChangeArrowheads="1"/>
          </p:cNvPicPr>
          <p:nvPr/>
        </p:nvPicPr>
        <p:blipFill>
          <a:blip r:embed="rId6"/>
          <a:srcRect/>
          <a:stretch>
            <a:fillRect/>
          </a:stretch>
        </p:blipFill>
        <p:spPr bwMode="auto">
          <a:xfrm>
            <a:off x="4782185" y="1499870"/>
            <a:ext cx="3833495" cy="51041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767080" y="919480"/>
            <a:ext cx="7612380" cy="449897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600" dirty="0">
                <a:solidFill>
                  <a:srgbClr val="253947"/>
                </a:solidFill>
              </a:rPr>
              <a:pPr lvl="0" algn="ctr"/>
              <a:t>62</a:t>
            </a:fld>
            <a:endParaRPr lang="en-US" altLang="zh-CN" sz="16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981075" y="1292225"/>
            <a:ext cx="7180580" cy="375348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sz="2800" b="1" dirty="0">
                <a:solidFill>
                  <a:schemeClr val="accent2"/>
                </a:solidFill>
                <a:sym typeface="+mn-ea"/>
              </a:rPr>
              <a:t>1. 何为气动三大件？各自的功能作用是什么？</a:t>
            </a:r>
          </a:p>
          <a:p>
            <a:pPr>
              <a:lnSpc>
                <a:spcPct val="150000"/>
              </a:lnSpc>
              <a:buFont typeface="Wingdings" panose="05000000000000000000" pitchFamily="2" charset="2"/>
              <a:buNone/>
            </a:pPr>
            <a:r>
              <a:rPr sz="2800" b="1" dirty="0">
                <a:solidFill>
                  <a:schemeClr val="accent2"/>
                </a:solidFill>
                <a:sym typeface="+mn-ea"/>
              </a:rPr>
              <a:t>2. 气马达和气缸的使用场合有何不同？</a:t>
            </a: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1126913" y="1262922"/>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740" y="778510"/>
            <a:ext cx="8413115" cy="55098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600" dirty="0">
                <a:solidFill>
                  <a:srgbClr val="253947"/>
                </a:solidFill>
              </a:rPr>
              <a:pPr lvl="0" algn="ctr"/>
              <a:t>63</a:t>
            </a:fld>
            <a:endParaRPr lang="en-US" altLang="zh-CN" sz="16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547793" y="778417"/>
            <a:ext cx="723749" cy="1071022"/>
          </a:xfrm>
          <a:prstGeom prst="rect">
            <a:avLst/>
          </a:prstGeom>
        </p:spPr>
      </p:pic>
      <p:sp>
        <p:nvSpPr>
          <p:cNvPr id="4" name="文本框 3"/>
          <p:cNvSpPr txBox="1"/>
          <p:nvPr/>
        </p:nvSpPr>
        <p:spPr>
          <a:xfrm>
            <a:off x="637540" y="986790"/>
            <a:ext cx="7969885" cy="538480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endParaRPr>
          </a:p>
          <a:p>
            <a:pPr>
              <a:lnSpc>
                <a:spcPct val="150000"/>
              </a:lnSpc>
            </a:pPr>
            <a:endParaRPr sz="2800" b="1" dirty="0">
              <a:solidFill>
                <a:schemeClr val="accent2"/>
              </a:solidFill>
              <a:sym typeface="+mn-ea"/>
            </a:endParaRPr>
          </a:p>
          <a:p>
            <a:pPr algn="just">
              <a:lnSpc>
                <a:spcPct val="125000"/>
              </a:lnSpc>
            </a:pPr>
            <a:r>
              <a:rPr sz="2400" b="1" dirty="0">
                <a:solidFill>
                  <a:schemeClr val="accent2"/>
                </a:solidFill>
                <a:latin typeface="宋体" panose="02010600030101010101" pitchFamily="2" charset="-122"/>
                <a:cs typeface="宋体" panose="02010600030101010101" pitchFamily="2" charset="-122"/>
                <a:sym typeface="+mn-ea"/>
              </a:rPr>
              <a:t>1. 何为气动三大件？各自的功能作用是什么</a:t>
            </a:r>
            <a:r>
              <a:rPr lang="zh-CN" altLang="en-US" sz="2400" b="1" dirty="0">
                <a:solidFill>
                  <a:schemeClr val="accent2"/>
                </a:solidFill>
                <a:latin typeface="宋体" panose="02010600030101010101" pitchFamily="2" charset="-122"/>
                <a:cs typeface="宋体" panose="02010600030101010101" pitchFamily="2" charset="-122"/>
                <a:sym typeface="+mn-ea"/>
              </a:rPr>
              <a:t>？</a:t>
            </a:r>
            <a:endParaRPr sz="2400" b="1" dirty="0">
              <a:solidFill>
                <a:schemeClr val="accent2"/>
              </a:solidFill>
              <a:latin typeface="宋体" panose="02010600030101010101" pitchFamily="2" charset="-122"/>
              <a:cs typeface="宋体" panose="02010600030101010101" pitchFamily="2" charset="-122"/>
              <a:sym typeface="+mn-ea"/>
            </a:endParaRPr>
          </a:p>
          <a:p>
            <a:pPr algn="just">
              <a:lnSpc>
                <a:spcPct val="125000"/>
              </a:lnSpc>
            </a:pPr>
            <a:r>
              <a:rPr lang="zh-CN" altLang="en-US" sz="2400" b="1" dirty="0">
                <a:latin typeface="宋体" panose="02010600030101010101" pitchFamily="2" charset="-122"/>
                <a:cs typeface="宋体" panose="02010600030101010101" pitchFamily="2" charset="-122"/>
              </a:rPr>
              <a:t>答：分水滤气器：</a:t>
            </a:r>
            <a:r>
              <a:rPr lang="zh-CN" altLang="zh-CN" sz="2400" b="1" dirty="0">
                <a:latin typeface="宋体" panose="02010600030101010101" pitchFamily="2" charset="-122"/>
                <a:cs typeface="宋体" panose="02010600030101010101" pitchFamily="2" charset="-122"/>
                <a:sym typeface="+mn-ea"/>
              </a:rPr>
              <a:t>滤去空气中的灰尘和杂质，并将空气中的水分分离出来。 </a:t>
            </a:r>
            <a:endParaRPr lang="en-US" altLang="zh-CN" sz="2400" b="1" dirty="0">
              <a:latin typeface="宋体" panose="02010600030101010101" pitchFamily="2" charset="-122"/>
              <a:cs typeface="宋体" panose="02010600030101010101" pitchFamily="2" charset="-122"/>
            </a:endParaRPr>
          </a:p>
          <a:p>
            <a:pPr algn="just">
              <a:lnSpc>
                <a:spcPct val="125000"/>
              </a:lnSpc>
            </a:pPr>
            <a:r>
              <a:rPr lang="zh-CN" altLang="en-US" sz="2400" b="1" dirty="0">
                <a:latin typeface="宋体" panose="02010600030101010101" pitchFamily="2" charset="-122"/>
                <a:cs typeface="宋体" panose="02010600030101010101" pitchFamily="2" charset="-122"/>
              </a:rPr>
              <a:t>    减压阀：调整进入执行元件的气体介质压力</a:t>
            </a:r>
            <a:endParaRPr lang="en-US" altLang="zh-CN" sz="2400" b="1" dirty="0">
              <a:latin typeface="宋体" panose="02010600030101010101" pitchFamily="2" charset="-122"/>
              <a:cs typeface="宋体" panose="02010600030101010101" pitchFamily="2" charset="-122"/>
            </a:endParaRPr>
          </a:p>
          <a:p>
            <a:pPr algn="just">
              <a:lnSpc>
                <a:spcPct val="125000"/>
              </a:lnSpc>
            </a:pPr>
            <a:r>
              <a:rPr lang="zh-CN" altLang="en-US" sz="2400" b="1" dirty="0">
                <a:latin typeface="宋体" panose="02010600030101010101" pitchFamily="2" charset="-122"/>
                <a:cs typeface="宋体" panose="02010600030101010101" pitchFamily="2" charset="-122"/>
              </a:rPr>
              <a:t>    油雾器：润滑气体介质，减小摩擦力</a:t>
            </a:r>
          </a:p>
          <a:p>
            <a:pPr algn="just">
              <a:lnSpc>
                <a:spcPct val="125000"/>
              </a:lnSpc>
              <a:buFont typeface="Wingdings" panose="05000000000000000000" pitchFamily="2" charset="2"/>
              <a:buNone/>
            </a:pPr>
            <a:r>
              <a:rPr sz="2400" b="1" dirty="0">
                <a:solidFill>
                  <a:schemeClr val="accent2"/>
                </a:solidFill>
                <a:latin typeface="宋体" panose="02010600030101010101" pitchFamily="2" charset="-122"/>
                <a:cs typeface="宋体" panose="02010600030101010101" pitchFamily="2" charset="-122"/>
                <a:sym typeface="+mn-ea"/>
              </a:rPr>
              <a:t>2. </a:t>
            </a:r>
            <a:r>
              <a:rPr sz="2400" b="1" dirty="0" err="1">
                <a:solidFill>
                  <a:schemeClr val="accent2"/>
                </a:solidFill>
                <a:latin typeface="宋体" panose="02010600030101010101" pitchFamily="2" charset="-122"/>
                <a:cs typeface="宋体" panose="02010600030101010101" pitchFamily="2" charset="-122"/>
                <a:sym typeface="+mn-ea"/>
              </a:rPr>
              <a:t>气马达和气缸的使用场合有何不同</a:t>
            </a:r>
            <a:r>
              <a:rPr sz="2400" b="1" dirty="0">
                <a:solidFill>
                  <a:schemeClr val="accent2"/>
                </a:solidFill>
                <a:latin typeface="宋体" panose="02010600030101010101" pitchFamily="2" charset="-122"/>
                <a:cs typeface="宋体" panose="02010600030101010101" pitchFamily="2" charset="-122"/>
                <a:sym typeface="+mn-ea"/>
              </a:rPr>
              <a:t>？</a:t>
            </a:r>
            <a:endParaRPr lang="en-US" sz="2400" b="1" dirty="0">
              <a:solidFill>
                <a:schemeClr val="accent2"/>
              </a:solidFill>
              <a:latin typeface="宋体" panose="02010600030101010101" pitchFamily="2" charset="-122"/>
              <a:cs typeface="宋体" panose="02010600030101010101" pitchFamily="2" charset="-122"/>
              <a:sym typeface="+mn-ea"/>
            </a:endParaRPr>
          </a:p>
          <a:p>
            <a:pPr algn="just">
              <a:lnSpc>
                <a:spcPct val="125000"/>
              </a:lnSpc>
            </a:pPr>
            <a:r>
              <a:rPr lang="zh-CN" altLang="en-US" sz="2400" b="1" dirty="0">
                <a:latin typeface="宋体" panose="02010600030101010101" pitchFamily="2" charset="-122"/>
                <a:cs typeface="宋体" panose="02010600030101010101" pitchFamily="2" charset="-122"/>
                <a:sym typeface="+mn-ea"/>
              </a:rPr>
              <a:t>答：气马达主要输出转矩和角速度；</a:t>
            </a:r>
            <a:endParaRPr lang="en-US" altLang="zh-CN" sz="2400" b="1" dirty="0">
              <a:latin typeface="宋体" panose="02010600030101010101" pitchFamily="2" charset="-122"/>
              <a:cs typeface="宋体" panose="02010600030101010101" pitchFamily="2" charset="-122"/>
              <a:sym typeface="+mn-ea"/>
            </a:endParaRPr>
          </a:p>
          <a:p>
            <a:pPr algn="just">
              <a:lnSpc>
                <a:spcPct val="125000"/>
              </a:lnSpc>
            </a:pPr>
            <a:r>
              <a:rPr lang="zh-CN" altLang="en-US" sz="2400" b="1" dirty="0">
                <a:latin typeface="宋体" panose="02010600030101010101" pitchFamily="2" charset="-122"/>
                <a:cs typeface="宋体" panose="02010600030101010101" pitchFamily="2" charset="-122"/>
                <a:sym typeface="+mn-ea"/>
              </a:rPr>
              <a:t>    气缸主要输出力和直线运动速度。</a:t>
            </a:r>
            <a:endParaRPr lang="en-US" altLang="zh-CN" sz="2400" b="1" dirty="0">
              <a:latin typeface="宋体" panose="02010600030101010101" pitchFamily="2" charset="-122"/>
              <a:cs typeface="宋体" panose="02010600030101010101" pitchFamily="2" charset="-122"/>
              <a:sym typeface="+mn-ea"/>
            </a:endParaRPr>
          </a:p>
          <a:p>
            <a:pPr algn="just">
              <a:lnSpc>
                <a:spcPct val="125000"/>
              </a:lnSpc>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    </a:t>
            </a:r>
            <a:endParaRPr lang="zh-CN" altLang="en-US" sz="24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51202" name="圆角矩形 3"/>
          <p:cNvSpPr/>
          <p:nvPr/>
        </p:nvSpPr>
        <p:spPr>
          <a:xfrm>
            <a:off x="636588" y="1885950"/>
            <a:ext cx="8018462" cy="3441700"/>
          </a:xfrm>
          <a:prstGeom prst="roundRect">
            <a:avLst>
              <a:gd name="adj" fmla="val 4486"/>
            </a:avLst>
          </a:prstGeom>
          <a:solidFill>
            <a:srgbClr val="DCE6F2">
              <a:alpha val="5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51203" name="Rectangle 3"/>
          <p:cNvSpPr>
            <a:spLocks noGrp="1"/>
          </p:cNvSpPr>
          <p:nvPr>
            <p:ph type="body" sz="half" idx="1"/>
          </p:nvPr>
        </p:nvSpPr>
        <p:spPr>
          <a:xfrm>
            <a:off x="895350" y="947738"/>
            <a:ext cx="4956175" cy="608012"/>
          </a:xfrm>
        </p:spPr>
        <p:txBody>
          <a:bodyPr vert="horz" wrap="square" lIns="91440" tIns="45720" rIns="91440" bIns="45720" anchor="t"/>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四、气动控制元件</a:t>
            </a:r>
          </a:p>
        </p:txBody>
      </p:sp>
      <p:sp>
        <p:nvSpPr>
          <p:cNvPr id="51204"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51205"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51206" name="文本框 8"/>
          <p:cNvSpPr txBox="1"/>
          <p:nvPr/>
        </p:nvSpPr>
        <p:spPr>
          <a:xfrm>
            <a:off x="4416425" y="2874963"/>
            <a:ext cx="311150" cy="1106487"/>
          </a:xfrm>
          <a:prstGeom prst="rect">
            <a:avLst/>
          </a:prstGeom>
          <a:noFill/>
          <a:ln w="9525">
            <a:noFill/>
          </a:ln>
        </p:spPr>
        <p:txBody>
          <a:bodyPr wrap="none" anchor="t">
            <a:spAutoFit/>
          </a:bodyPr>
          <a:lstStyle/>
          <a:p>
            <a:endParaRPr lang="zh-CN" altLang="en-US" sz="6600">
              <a:latin typeface="Garamond" panose="02020404030301010803" pitchFamily="18" charset="0"/>
              <a:ea typeface="宋体" panose="02010600030101010101" pitchFamily="2" charset="-122"/>
            </a:endParaRPr>
          </a:p>
        </p:txBody>
      </p:sp>
      <p:sp>
        <p:nvSpPr>
          <p:cNvPr id="51207" name="Rectangle 3"/>
          <p:cNvSpPr>
            <a:spLocks noGrp="1"/>
          </p:cNvSpPr>
          <p:nvPr/>
        </p:nvSpPr>
        <p:spPr>
          <a:xfrm>
            <a:off x="895350" y="2513013"/>
            <a:ext cx="7477125" cy="2257425"/>
          </a:xfrm>
          <a:prstGeom prst="rect">
            <a:avLst/>
          </a:prstGeom>
          <a:noFill/>
          <a:ln w="9525">
            <a:noFill/>
          </a:ln>
        </p:spPr>
        <p:txBody>
          <a:bodyPr wrap="square" lIns="91440" tIns="45720" rIns="91440" bIns="45720" anchor="t"/>
          <a:lstStyle/>
          <a:p>
            <a:pPr marL="342900" indent="-342900" algn="just">
              <a:lnSpc>
                <a:spcPct val="150000"/>
              </a:lnSpc>
              <a:buChar char="•"/>
            </a:pPr>
            <a:r>
              <a:rPr lang="zh-CN" altLang="en-US" sz="2800" b="1" dirty="0">
                <a:latin typeface="宋体" panose="02010600030101010101" pitchFamily="2" charset="-122"/>
                <a:ea typeface="宋体" panose="02010600030101010101" pitchFamily="2" charset="-122"/>
              </a:rPr>
              <a:t>控制调节压缩空气的压力、流量和方向的控制阀称气动控制元件。</a:t>
            </a:r>
            <a:endParaRPr lang="zh-CN" altLang="zh-CN" sz="2800" b="1" dirty="0">
              <a:solidFill>
                <a:srgbClr val="C00000"/>
              </a:solidFill>
              <a:latin typeface="宋体" panose="02010600030101010101" pitchFamily="2" charset="-122"/>
              <a:ea typeface="宋体" panose="02010600030101010101" pitchFamily="2" charset="-122"/>
              <a:sym typeface="宋体" panose="02010600030101010101" pitchFamily="2" charset="-122"/>
            </a:endParaRPr>
          </a:p>
          <a:p>
            <a:pPr marL="342900" indent="-342900" algn="just">
              <a:lnSpc>
                <a:spcPct val="150000"/>
              </a:lnSpc>
              <a:buChar char="•"/>
            </a:pPr>
            <a:endParaRPr lang="zh-CN" altLang="zh-CN" sz="2800" b="1" dirty="0">
              <a:solidFill>
                <a:srgbClr val="C00000"/>
              </a:solidFill>
              <a:latin typeface="宋体" panose="02010600030101010101" pitchFamily="2" charset="-122"/>
              <a:ea typeface="宋体" panose="02010600030101010101" pitchFamily="2" charset="-122"/>
              <a:sym typeface="宋体" panose="02010600030101010101" pitchFamily="2" charset="-122"/>
            </a:endParaRPr>
          </a:p>
        </p:txBody>
      </p:sp>
      <p:sp>
        <p:nvSpPr>
          <p:cNvPr id="51208" name="灯片编号占位符 3"/>
          <p:cNvSpPr txBox="1">
            <a:spLocks noGrp="1"/>
          </p:cNvSpPr>
          <p:nvPr/>
        </p:nvSpPr>
        <p:spPr>
          <a:xfrm>
            <a:off x="4192588" y="6604000"/>
            <a:ext cx="517525" cy="365125"/>
          </a:xfrm>
          <a:prstGeom prst="rect">
            <a:avLst/>
          </a:prstGeom>
          <a:noFill/>
          <a:ln w="9525">
            <a:noFill/>
          </a:ln>
        </p:spPr>
        <p:txBody>
          <a:bodyPr wrap="square" lIns="91440" tIns="45720" rIns="91440" bIns="45720" anchor="ctr"/>
          <a:lstStyle/>
          <a:p>
            <a:pPr algn="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r" eaLnBrk="0" hangingPunct="0"/>
              <a:t>64</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4" name="矩形 3"/>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51210" name="图片 1"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07415"/>
            <a:ext cx="8143240" cy="550164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898525" y="1269365"/>
            <a:ext cx="7595235" cy="513969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000" b="1" dirty="0">
                <a:solidFill>
                  <a:srgbClr val="C00000"/>
                </a:solidFill>
                <a:latin typeface="宋体" panose="02010600030101010101" pitchFamily="2" charset="-122"/>
                <a:ea typeface="宋体" panose="02010600030101010101" pitchFamily="2" charset="-122"/>
                <a:sym typeface="+mn-ea"/>
              </a:rPr>
              <a:t>作用：</a:t>
            </a:r>
            <a:r>
              <a:rPr lang="zh-CN" altLang="zh-CN" sz="2000" b="1" dirty="0">
                <a:latin typeface="宋体" panose="02010600030101010101" pitchFamily="2" charset="-122"/>
                <a:ea typeface="宋体" panose="02010600030101010101" pitchFamily="2" charset="-122"/>
                <a:sym typeface="+mn-ea"/>
              </a:rPr>
              <a:t>压系统中防止管路、气罐等破坏，限制回路中最高压力。 </a:t>
            </a:r>
          </a:p>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000" b="1" dirty="0">
                <a:solidFill>
                  <a:srgbClr val="C00000"/>
                </a:solidFill>
                <a:latin typeface="宋体" panose="02010600030101010101" pitchFamily="2" charset="-122"/>
                <a:ea typeface="宋体" panose="02010600030101010101" pitchFamily="2" charset="-122"/>
                <a:sym typeface="+mn-ea"/>
              </a:rPr>
              <a:t>工作原理：</a:t>
            </a:r>
            <a:r>
              <a:rPr lang="zh-CN" altLang="zh-CN" sz="2000" b="1" dirty="0">
                <a:latin typeface="宋体" panose="02010600030101010101" pitchFamily="2" charset="-122"/>
                <a:ea typeface="宋体" panose="02010600030101010101" pitchFamily="2" charset="-122"/>
                <a:sym typeface="+mn-ea"/>
              </a:rPr>
              <a:t>当系统中的压力低于调定值时，阀处于关闭状态。当系统的压力升高到安全阀的开启压力时，压缩空气推动活塞上移，阀门开启排气，直到系统压力降至低于调定值时，阀口又重新关闭。安全阀的开启压力通过调整弹簧的预压缩量来调节。 </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65</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安全阀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53250" name="Picture 3" descr="11-18"/>
          <p:cNvPicPr>
            <a:picLocks noGrp="1" noChangeAspect="1"/>
          </p:cNvPicPr>
          <p:nvPr>
            <p:ph idx="4294967295"/>
          </p:nvPr>
        </p:nvPicPr>
        <p:blipFill>
          <a:blip r:embed="rId5">
            <a:clrChange>
              <a:clrFrom>
                <a:srgbClr val="FFFFFF">
                  <a:alpha val="100000"/>
                </a:srgbClr>
              </a:clrFrom>
              <a:clrTo>
                <a:srgbClr val="FFFFFF">
                  <a:alpha val="100000"/>
                  <a:alpha val="0"/>
                </a:srgbClr>
              </a:clrTo>
            </a:clrChange>
          </a:blip>
          <a:srcRect b="12927"/>
          <a:stretch>
            <a:fillRect/>
          </a:stretch>
        </p:blipFill>
        <p:spPr>
          <a:xfrm>
            <a:off x="2124710" y="3295650"/>
            <a:ext cx="5142865" cy="3308350"/>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07415"/>
            <a:ext cx="8143240" cy="550164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636905" y="1464310"/>
            <a:ext cx="4286885" cy="513969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mn-ea"/>
              </a:rPr>
              <a:t>作用：</a:t>
            </a:r>
            <a:r>
              <a:rPr lang="zh-CN" altLang="zh-CN" sz="2400" b="1" dirty="0">
                <a:latin typeface="宋体" panose="02010600030101010101" pitchFamily="2" charset="-122"/>
                <a:ea typeface="宋体" panose="02010600030101010101" pitchFamily="2" charset="-122"/>
                <a:sym typeface="+mn-ea"/>
              </a:rPr>
              <a:t>减压、稳压 </a:t>
            </a:r>
          </a:p>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mn-ea"/>
              </a:rPr>
              <a:t>工作原理：</a:t>
            </a:r>
            <a:r>
              <a:rPr lang="zh-CN" altLang="zh-CN" sz="2400" b="1" dirty="0">
                <a:latin typeface="宋体" panose="02010600030101010101" pitchFamily="2" charset="-122"/>
                <a:ea typeface="宋体" panose="02010600030101010101" pitchFamily="2" charset="-122"/>
                <a:sym typeface="+mn-ea"/>
              </a:rPr>
              <a:t>压缩空气从阀左端输入，经节流减压后从右端输出，经阻尼管进入膜片气室的部分气流，作用在膜片下面产生向上推力，此力能把阀口关小，使输出压力下降；作用在膜片上的推力与弹簧力互相平衡，使阀的输出压力保持稳定。 </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66</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2</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减压阀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54274" name="Picture 4" descr="11-16"/>
          <p:cNvPicPr>
            <a:picLocks noGrp="1" noChangeAspect="1"/>
          </p:cNvPicPr>
          <p:nvPr>
            <p:ph idx="4294967295"/>
          </p:nvPr>
        </p:nvPicPr>
        <p:blipFill>
          <a:blip r:embed="rId5">
            <a:clrChange>
              <a:clrFrom>
                <a:srgbClr val="FEFEFE">
                  <a:alpha val="100000"/>
                </a:srgbClr>
              </a:clrFrom>
              <a:clrTo>
                <a:srgbClr val="FEFEFE">
                  <a:alpha val="100000"/>
                  <a:alpha val="0"/>
                </a:srgbClr>
              </a:clrTo>
            </a:clrChange>
          </a:blip>
          <a:srcRect b="6664"/>
          <a:stretch>
            <a:fillRect/>
          </a:stretch>
        </p:blipFill>
        <p:spPr>
          <a:xfrm>
            <a:off x="5086033" y="1177925"/>
            <a:ext cx="3694112" cy="5256213"/>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07415"/>
            <a:ext cx="8143240" cy="569595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636905" y="1269365"/>
            <a:ext cx="7971155" cy="513969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000" b="1" dirty="0">
                <a:solidFill>
                  <a:srgbClr val="C00000"/>
                </a:solidFill>
                <a:latin typeface="宋体" panose="02010600030101010101" pitchFamily="2" charset="-122"/>
                <a:ea typeface="宋体" panose="02010600030101010101" pitchFamily="2" charset="-122"/>
                <a:sym typeface="+mn-ea"/>
              </a:rPr>
              <a:t>作用：</a:t>
            </a:r>
            <a:r>
              <a:rPr lang="zh-CN" altLang="zh-CN" sz="2000" b="1" dirty="0">
                <a:latin typeface="宋体" panose="02010600030101010101" pitchFamily="2" charset="-122"/>
                <a:ea typeface="宋体" panose="02010600030101010101" pitchFamily="2" charset="-122"/>
                <a:sym typeface="+mn-ea"/>
              </a:rPr>
              <a:t>依靠气路中的压力来控制气动回路中各执行元件动作的先后顺序。 </a:t>
            </a:r>
          </a:p>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000" b="1" dirty="0">
                <a:solidFill>
                  <a:srgbClr val="C00000"/>
                </a:solidFill>
                <a:latin typeface="宋体" panose="02010600030101010101" pitchFamily="2" charset="-122"/>
                <a:ea typeface="宋体" panose="02010600030101010101" pitchFamily="2" charset="-122"/>
                <a:sym typeface="+mn-ea"/>
              </a:rPr>
              <a:t>工作原理：</a:t>
            </a:r>
            <a:r>
              <a:rPr lang="zh-CN" altLang="zh-CN" sz="2000" b="1" dirty="0">
                <a:latin typeface="宋体" panose="02010600030101010101" pitchFamily="2" charset="-122"/>
                <a:ea typeface="宋体" panose="02010600030101010101" pitchFamily="2" charset="-122"/>
                <a:sym typeface="+mn-ea"/>
              </a:rPr>
              <a:t>当压缩空气由P口输入时，单向阀在压力差及弹簧力的作用下处于关闭状态，作用在活塞上输入侧的空气压力如超过弹簧的预紧力时，活塞被顶起，顺序阀打开，压缩空气由A输出；当压缩空气反向流动时，输入侧变成排气口，输出侧变成进气口，其进气压力将顶开单向阀，由O口排气。 </a:t>
            </a: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67</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3</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顺序阀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55298" name="Picture 3" descr="11-17"/>
          <p:cNvPicPr>
            <a:picLocks noGrp="1" noChangeAspect="1"/>
          </p:cNvPicPr>
          <p:nvPr>
            <p:ph idx="4294967295"/>
          </p:nvPr>
        </p:nvPicPr>
        <p:blipFill>
          <a:blip r:embed="rId5">
            <a:clrChange>
              <a:clrFrom>
                <a:srgbClr val="FFFFFF">
                  <a:alpha val="100000"/>
                </a:srgbClr>
              </a:clrFrom>
              <a:clrTo>
                <a:srgbClr val="FFFFFF">
                  <a:alpha val="100000"/>
                  <a:alpha val="0"/>
                </a:srgbClr>
              </a:clrTo>
            </a:clrChange>
          </a:blip>
          <a:srcRect r="4614" b="15707"/>
          <a:stretch>
            <a:fillRect/>
          </a:stretch>
        </p:blipFill>
        <p:spPr>
          <a:xfrm>
            <a:off x="1860550" y="4037965"/>
            <a:ext cx="5695950" cy="2566035"/>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07415"/>
            <a:ext cx="8143240" cy="569595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899160" y="1269365"/>
            <a:ext cx="7708900" cy="5139690"/>
          </a:xfrm>
        </p:spPr>
        <p:txBody>
          <a:bodyPr vert="horz" wrap="square" lIns="91440" tIns="45720" rIns="91440" bIns="45720" anchor="t"/>
          <a:lstStyle/>
          <a:p>
            <a:pPr marR="0" algn="just" defTabSz="914400" rtl="0" eaLnBrk="1" latinLnBrk="0" hangingPunct="1">
              <a:lnSpc>
                <a:spcPct val="125000"/>
              </a:lnSpc>
              <a:spcBef>
                <a:spcPts val="0"/>
              </a:spcBef>
              <a:spcAft>
                <a:spcPct val="0"/>
              </a:spcAft>
              <a:buClrTx/>
              <a:buSzTx/>
            </a:pPr>
            <a:r>
              <a:rPr lang="zh-CN" altLang="zh-CN" sz="2400" b="1" dirty="0">
                <a:solidFill>
                  <a:schemeClr val="tx1"/>
                </a:solidFill>
                <a:latin typeface="宋体" panose="02010600030101010101" pitchFamily="2" charset="-122"/>
                <a:ea typeface="宋体" panose="02010600030101010101" pitchFamily="2" charset="-122"/>
                <a:sym typeface="+mn-ea"/>
              </a:rPr>
              <a:t>通过改变阀的通流面积来调节压缩空气的流量，从而控制气缸运动速度的气动控制元件。</a:t>
            </a:r>
          </a:p>
          <a:p>
            <a:pPr marR="0" algn="just" defTabSz="914400" rtl="0" eaLnBrk="1" latinLnBrk="0" hangingPunct="1">
              <a:lnSpc>
                <a:spcPct val="125000"/>
              </a:lnSpc>
              <a:spcBef>
                <a:spcPts val="0"/>
              </a:spcBef>
              <a:spcAft>
                <a:spcPct val="0"/>
              </a:spcAft>
              <a:buClrTx/>
              <a:buSzTx/>
            </a:pPr>
            <a:r>
              <a:rPr lang="zh-CN" altLang="zh-CN" sz="2400" b="1" dirty="0">
                <a:solidFill>
                  <a:schemeClr val="accent1"/>
                </a:solidFill>
                <a:latin typeface="宋体" panose="02010600030101010101" pitchFamily="2" charset="-122"/>
                <a:ea typeface="宋体" panose="02010600030101010101" pitchFamily="2" charset="-122"/>
                <a:sym typeface="+mn-ea"/>
              </a:rPr>
              <a:t>节流阀</a:t>
            </a:r>
            <a:endParaRPr lang="zh-CN" altLang="zh-CN" sz="2400" b="1" dirty="0">
              <a:latin typeface="宋体" panose="02010600030101010101" pitchFamily="2" charset="-122"/>
              <a:ea typeface="宋体" panose="02010600030101010101" pitchFamily="2" charset="-122"/>
              <a:sym typeface="+mn-ea"/>
            </a:endParaRPr>
          </a:p>
          <a:p>
            <a:pPr marR="0" algn="just" defTabSz="914400" rtl="0" eaLnBrk="1" latinLnBrk="0" hangingPunct="1">
              <a:lnSpc>
                <a:spcPct val="125000"/>
              </a:lnSpc>
              <a:spcBef>
                <a:spcPts val="0"/>
              </a:spcBef>
              <a:spcAft>
                <a:spcPct val="0"/>
              </a:spcAft>
              <a:buClrTx/>
              <a:buSzTx/>
            </a:pPr>
            <a:endParaRPr lang="zh-CN" altLang="zh-CN" sz="2400" b="1" dirty="0">
              <a:latin typeface="宋体" panose="02010600030101010101" pitchFamily="2" charset="-122"/>
              <a:ea typeface="宋体" panose="02010600030101010101" pitchFamily="2" charset="-122"/>
              <a:sym typeface="+mn-ea"/>
            </a:endParaRP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68</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4</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流量控制阀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2" name="Rectangle 3"/>
          <p:cNvSpPr>
            <a:spLocks noGrp="1"/>
          </p:cNvSpPr>
          <p:nvPr/>
        </p:nvSpPr>
        <p:spPr>
          <a:xfrm>
            <a:off x="899160" y="2885440"/>
            <a:ext cx="4179570" cy="45904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algn="just" defTabSz="914400" rtl="0" eaLnBrk="1" latinLnBrk="0" hangingPunct="1">
              <a:lnSpc>
                <a:spcPct val="125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mn-ea"/>
              </a:rPr>
              <a:t>工作原理：</a:t>
            </a:r>
            <a:r>
              <a:rPr lang="zh-CN" altLang="zh-CN" sz="2400" b="1" dirty="0">
                <a:latin typeface="宋体" panose="02010600030101010101" pitchFamily="2" charset="-122"/>
                <a:ea typeface="宋体" panose="02010600030101010101" pitchFamily="2" charset="-122"/>
                <a:sym typeface="+mn-ea"/>
              </a:rPr>
              <a:t>压缩空气由P口进入，经过节流后，由A口流出，旋转阀芯螺杆可改变节流口开度调节气体的流量。</a:t>
            </a:r>
          </a:p>
          <a:p>
            <a:pPr marL="342900" marR="0" lvl="2" indent="-342900" algn="just" defTabSz="914400" rtl="0" eaLnBrk="1" latinLnBrk="0" hangingPunct="1">
              <a:lnSpc>
                <a:spcPct val="125000"/>
              </a:lnSpc>
              <a:spcBef>
                <a:spcPts val="0"/>
              </a:spcBef>
              <a:buClrTx/>
              <a:buSzTx/>
              <a:buFont typeface="Wingdings" panose="05000000000000000000" charset="0"/>
              <a:buChar char="u"/>
            </a:pPr>
            <a:r>
              <a:rPr lang="zh-CN" altLang="zh-CN" b="1" dirty="0">
                <a:solidFill>
                  <a:srgbClr val="C00000"/>
                </a:solidFill>
                <a:latin typeface="宋体" panose="02010600030101010101" pitchFamily="2" charset="-122"/>
                <a:ea typeface="宋体" panose="02010600030101010101" pitchFamily="2" charset="-122"/>
                <a:sym typeface="+mn-ea"/>
              </a:rPr>
              <a:t>特点：</a:t>
            </a:r>
            <a:r>
              <a:rPr lang="zh-CN" altLang="zh-CN" b="1" dirty="0">
                <a:latin typeface="宋体" panose="02010600030101010101" pitchFamily="2" charset="-122"/>
                <a:ea typeface="宋体" panose="02010600030101010101" pitchFamily="2" charset="-122"/>
                <a:sym typeface="+mn-ea"/>
              </a:rPr>
              <a:t>结构简单，体积小。</a:t>
            </a:r>
          </a:p>
        </p:txBody>
      </p:sp>
      <p:pic>
        <p:nvPicPr>
          <p:cNvPr id="56323" name="Picture 4" descr="11-19"/>
          <p:cNvPicPr>
            <a:picLocks noGrp="1" noChangeAspect="1"/>
          </p:cNvPicPr>
          <p:nvPr>
            <p:ph idx="4294967295"/>
          </p:nvPr>
        </p:nvPicPr>
        <p:blipFill>
          <a:blip r:embed="rId5">
            <a:clrChange>
              <a:clrFrom>
                <a:srgbClr val="FFFFFF">
                  <a:alpha val="100000"/>
                </a:srgbClr>
              </a:clrFrom>
              <a:clrTo>
                <a:srgbClr val="FFFFFF">
                  <a:alpha val="100000"/>
                  <a:alpha val="0"/>
                </a:srgbClr>
              </a:clrTo>
            </a:clrChange>
          </a:blip>
          <a:srcRect b="18196"/>
          <a:stretch>
            <a:fillRect/>
          </a:stretch>
        </p:blipFill>
        <p:spPr>
          <a:xfrm>
            <a:off x="5530850" y="2052955"/>
            <a:ext cx="3249295" cy="4550410"/>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218440" y="908050"/>
            <a:ext cx="8709025" cy="569595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218440" y="1341120"/>
            <a:ext cx="4834255" cy="5280660"/>
          </a:xfrm>
        </p:spPr>
        <p:txBody>
          <a:bodyPr vert="horz" wrap="square" lIns="91440" tIns="45720" rIns="91440" bIns="45720" anchor="t"/>
          <a:lstStyle/>
          <a:p>
            <a:pPr marL="0" marR="0" indent="0" algn="just" defTabSz="914400" rtl="0" eaLnBrk="1" latinLnBrk="0" hangingPunct="1">
              <a:lnSpc>
                <a:spcPct val="125000"/>
              </a:lnSpc>
              <a:spcBef>
                <a:spcPts val="0"/>
              </a:spcBef>
              <a:spcAft>
                <a:spcPct val="0"/>
              </a:spcAft>
              <a:buClrTx/>
              <a:buSzTx/>
              <a:buNone/>
            </a:pPr>
            <a:r>
              <a:rPr lang="zh-CN" altLang="zh-CN" sz="2400" b="1" dirty="0">
                <a:solidFill>
                  <a:srgbClr val="C00000"/>
                </a:solidFill>
                <a:latin typeface="宋体" panose="02010600030101010101" pitchFamily="2" charset="-122"/>
                <a:ea typeface="宋体" panose="02010600030101010101" pitchFamily="2" charset="-122"/>
                <a:sym typeface="+mn-ea"/>
              </a:rPr>
              <a:t>（</a:t>
            </a:r>
            <a:r>
              <a:rPr lang="en-US" altLang="zh-CN" sz="2400" b="1" dirty="0">
                <a:solidFill>
                  <a:srgbClr val="C00000"/>
                </a:solidFill>
                <a:latin typeface="宋体" panose="02010600030101010101" pitchFamily="2" charset="-122"/>
                <a:ea typeface="宋体" panose="02010600030101010101" pitchFamily="2" charset="-122"/>
                <a:sym typeface="+mn-ea"/>
              </a:rPr>
              <a:t>1</a:t>
            </a:r>
            <a:r>
              <a:rPr lang="zh-CN" altLang="en-US" sz="2400" b="1" dirty="0">
                <a:solidFill>
                  <a:srgbClr val="C00000"/>
                </a:solidFill>
                <a:latin typeface="宋体" panose="02010600030101010101" pitchFamily="2" charset="-122"/>
                <a:ea typeface="宋体" panose="02010600030101010101" pitchFamily="2" charset="-122"/>
                <a:sym typeface="+mn-ea"/>
              </a:rPr>
              <a:t>）</a:t>
            </a:r>
            <a:r>
              <a:rPr lang="zh-CN" altLang="zh-CN" sz="2400" b="1" dirty="0">
                <a:solidFill>
                  <a:srgbClr val="C00000"/>
                </a:solidFill>
                <a:latin typeface="宋体" panose="02010600030101010101" pitchFamily="2" charset="-122"/>
                <a:ea typeface="宋体" panose="02010600030101010101" pitchFamily="2" charset="-122"/>
                <a:sym typeface="+mn-ea"/>
              </a:rPr>
              <a:t>单向节流阀</a:t>
            </a:r>
          </a:p>
          <a:p>
            <a:pPr marR="0" algn="just" defTabSz="914400" rtl="0" eaLnBrk="1" latinLnBrk="0" hangingPunct="1">
              <a:lnSpc>
                <a:spcPct val="125000"/>
              </a:lnSpc>
              <a:spcBef>
                <a:spcPts val="0"/>
              </a:spcBef>
              <a:spcAft>
                <a:spcPct val="0"/>
              </a:spcAft>
              <a:buClrTx/>
              <a:buSzTx/>
            </a:pPr>
            <a:r>
              <a:rPr lang="zh-CN" altLang="zh-CN" sz="2400" b="1" dirty="0">
                <a:solidFill>
                  <a:schemeClr val="tx1"/>
                </a:solidFill>
                <a:latin typeface="宋体" panose="02010600030101010101" pitchFamily="2" charset="-122"/>
                <a:ea typeface="宋体" panose="02010600030101010101" pitchFamily="2" charset="-122"/>
                <a:sym typeface="+mn-ea"/>
              </a:rPr>
              <a:t>单向阀和节流阀并联而成。 </a:t>
            </a:r>
          </a:p>
          <a:p>
            <a:pPr marR="0" algn="just" defTabSz="914400" rtl="0" eaLnBrk="1" latinLnBrk="0" hangingPunct="1">
              <a:lnSpc>
                <a:spcPct val="125000"/>
              </a:lnSpc>
              <a:spcBef>
                <a:spcPts val="0"/>
              </a:spcBef>
              <a:spcAft>
                <a:spcPct val="0"/>
              </a:spcAft>
              <a:buClrTx/>
              <a:buSzTx/>
            </a:pPr>
            <a:r>
              <a:rPr lang="zh-CN" altLang="zh-CN" sz="2400" b="1" dirty="0">
                <a:solidFill>
                  <a:schemeClr val="tx1"/>
                </a:solidFill>
                <a:latin typeface="宋体" panose="02010600030101010101" pitchFamily="2" charset="-122"/>
                <a:ea typeface="宋体" panose="02010600030101010101" pitchFamily="2" charset="-122"/>
                <a:sym typeface="+mn-ea"/>
              </a:rPr>
              <a:t>原理：当气流由P向A流动时，单向阀关闭，节流阀节流；反向流动时，单向阀打开，不节流。</a:t>
            </a:r>
          </a:p>
          <a:p>
            <a:pPr marL="0" marR="0" indent="0" algn="just" defTabSz="914400" rtl="0" eaLnBrk="1" latinLnBrk="0" hangingPunct="1">
              <a:lnSpc>
                <a:spcPct val="125000"/>
              </a:lnSpc>
              <a:spcBef>
                <a:spcPts val="0"/>
              </a:spcBef>
              <a:spcAft>
                <a:spcPct val="0"/>
              </a:spcAft>
              <a:buClrTx/>
              <a:buSzTx/>
              <a:buNone/>
            </a:pPr>
            <a:r>
              <a:rPr lang="zh-CN" altLang="zh-CN" sz="2400" b="1" dirty="0">
                <a:solidFill>
                  <a:srgbClr val="C00000"/>
                </a:solidFill>
                <a:latin typeface="宋体" panose="02010600030101010101" pitchFamily="2" charset="-122"/>
                <a:ea typeface="宋体" panose="02010600030101010101" pitchFamily="2" charset="-122"/>
                <a:sym typeface="+mn-ea"/>
              </a:rPr>
              <a:t>（</a:t>
            </a:r>
            <a:r>
              <a:rPr lang="en-US" altLang="zh-CN" sz="2400" b="1" dirty="0">
                <a:solidFill>
                  <a:srgbClr val="C00000"/>
                </a:solidFill>
                <a:latin typeface="宋体" panose="02010600030101010101" pitchFamily="2" charset="-122"/>
                <a:ea typeface="宋体" panose="02010600030101010101" pitchFamily="2" charset="-122"/>
                <a:sym typeface="+mn-ea"/>
              </a:rPr>
              <a:t>2</a:t>
            </a:r>
            <a:r>
              <a:rPr lang="zh-CN" altLang="en-US" sz="2400" b="1" dirty="0">
                <a:solidFill>
                  <a:srgbClr val="C00000"/>
                </a:solidFill>
                <a:latin typeface="宋体" panose="02010600030101010101" pitchFamily="2" charset="-122"/>
                <a:ea typeface="宋体" panose="02010600030101010101" pitchFamily="2" charset="-122"/>
                <a:sym typeface="+mn-ea"/>
              </a:rPr>
              <a:t>）</a:t>
            </a:r>
            <a:r>
              <a:rPr lang="zh-CN" altLang="zh-CN" sz="2400" b="1" dirty="0">
                <a:solidFill>
                  <a:srgbClr val="C00000"/>
                </a:solidFill>
                <a:latin typeface="宋体" panose="02010600030101010101" pitchFamily="2" charset="-122"/>
                <a:ea typeface="宋体" panose="02010600030101010101" pitchFamily="2" charset="-122"/>
                <a:sym typeface="+mn-ea"/>
              </a:rPr>
              <a:t>排气节流阀</a:t>
            </a:r>
          </a:p>
          <a:p>
            <a:pPr marR="0" algn="just" defTabSz="914400" rtl="0" eaLnBrk="1" latinLnBrk="0" hangingPunct="1">
              <a:lnSpc>
                <a:spcPct val="125000"/>
              </a:lnSpc>
              <a:spcBef>
                <a:spcPts val="0"/>
              </a:spcBef>
              <a:spcAft>
                <a:spcPct val="0"/>
              </a:spcAft>
              <a:buClrTx/>
              <a:buSzTx/>
            </a:pPr>
            <a:r>
              <a:rPr lang="zh-CN" altLang="zh-CN" sz="2400" b="1" dirty="0">
                <a:solidFill>
                  <a:schemeClr val="tx1"/>
                </a:solidFill>
                <a:latin typeface="宋体" panose="02010600030101010101" pitchFamily="2" charset="-122"/>
                <a:ea typeface="宋体" panose="02010600030101010101" pitchFamily="2" charset="-122"/>
                <a:sym typeface="+mn-ea"/>
              </a:rPr>
              <a:t>安装在控制执行元件的换向阀的排气口上，调节排入大气的流量以改变执行元件的运动速度的一种控制阀。常带有消声器以降低排气噪声。</a:t>
            </a:r>
            <a:endParaRPr lang="zh-CN" altLang="zh-CN" sz="2400" b="1" dirty="0">
              <a:latin typeface="宋体" panose="02010600030101010101" pitchFamily="2" charset="-122"/>
              <a:ea typeface="宋体" panose="02010600030101010101" pitchFamily="2" charset="-122"/>
              <a:sym typeface="+mn-ea"/>
            </a:endParaRPr>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69</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4</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流量控制阀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57346" name="Picture 3" descr="11-20"/>
          <p:cNvPicPr>
            <a:picLocks noGrp="1" noChangeAspect="1"/>
          </p:cNvPicPr>
          <p:nvPr>
            <p:ph sz="quarter" idx="4294967295"/>
          </p:nvPr>
        </p:nvPicPr>
        <p:blipFill>
          <a:blip r:embed="rId5">
            <a:clrChange>
              <a:clrFrom>
                <a:srgbClr val="FFFFFF">
                  <a:alpha val="100000"/>
                </a:srgbClr>
              </a:clrFrom>
              <a:clrTo>
                <a:srgbClr val="FFFFFF">
                  <a:alpha val="100000"/>
                  <a:alpha val="0"/>
                </a:srgbClr>
              </a:clrTo>
            </a:clrChange>
          </a:blip>
          <a:srcRect b="7590"/>
          <a:stretch>
            <a:fillRect/>
          </a:stretch>
        </p:blipFill>
        <p:spPr>
          <a:xfrm>
            <a:off x="5052695" y="974725"/>
            <a:ext cx="3874770" cy="3751580"/>
          </a:xfrm>
        </p:spPr>
      </p:pic>
      <p:pic>
        <p:nvPicPr>
          <p:cNvPr id="57347" name="Picture 4" descr="11-21"/>
          <p:cNvPicPr>
            <a:picLocks noGrp="1" noChangeAspect="1"/>
          </p:cNvPicPr>
          <p:nvPr/>
        </p:nvPicPr>
        <p:blipFill>
          <a:blip r:embed="rId6">
            <a:clrChange>
              <a:clrFrom>
                <a:srgbClr val="FEFEFE">
                  <a:alpha val="100000"/>
                </a:srgbClr>
              </a:clrFrom>
              <a:clrTo>
                <a:srgbClr val="FEFEFE">
                  <a:alpha val="100000"/>
                  <a:alpha val="0"/>
                </a:srgbClr>
              </a:clrTo>
            </a:clrChange>
          </a:blip>
          <a:srcRect b="14731"/>
          <a:stretch>
            <a:fillRect/>
          </a:stretch>
        </p:blipFill>
        <p:spPr>
          <a:xfrm>
            <a:off x="5052695" y="4857750"/>
            <a:ext cx="4107180" cy="15652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2290" name="圆角矩形 3"/>
          <p:cNvSpPr/>
          <p:nvPr/>
        </p:nvSpPr>
        <p:spPr>
          <a:xfrm>
            <a:off x="196850" y="1450975"/>
            <a:ext cx="8621713" cy="4498975"/>
          </a:xfrm>
          <a:prstGeom prst="roundRect">
            <a:avLst>
              <a:gd name="adj" fmla="val 4486"/>
            </a:avLst>
          </a:prstGeom>
          <a:solidFill>
            <a:srgbClr val="DCE6F2">
              <a:alpha val="5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2291" name="Rectangle 3"/>
          <p:cNvSpPr>
            <a:spLocks noGrp="1"/>
          </p:cNvSpPr>
          <p:nvPr>
            <p:ph type="body" sz="half" idx="1"/>
          </p:nvPr>
        </p:nvSpPr>
        <p:spPr>
          <a:xfrm>
            <a:off x="523875" y="703263"/>
            <a:ext cx="5427663" cy="608012"/>
          </a:xfrm>
        </p:spPr>
        <p:txBody>
          <a:bodyPr vert="horz" wrap="square" lIns="91440" tIns="45720" rIns="91440" bIns="45720" anchor="t"/>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一、气源装置</a:t>
            </a:r>
          </a:p>
        </p:txBody>
      </p:sp>
      <p:sp>
        <p:nvSpPr>
          <p:cNvPr id="12292"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2293"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2294" name="文本框 8"/>
          <p:cNvSpPr txBox="1"/>
          <p:nvPr/>
        </p:nvSpPr>
        <p:spPr>
          <a:xfrm>
            <a:off x="4416425" y="2874963"/>
            <a:ext cx="311150" cy="1106487"/>
          </a:xfrm>
          <a:prstGeom prst="rect">
            <a:avLst/>
          </a:prstGeom>
          <a:noFill/>
          <a:ln w="9525">
            <a:noFill/>
          </a:ln>
        </p:spPr>
        <p:txBody>
          <a:bodyPr wrap="none" anchor="t">
            <a:spAutoFit/>
          </a:bodyPr>
          <a:lstStyle/>
          <a:p>
            <a:endParaRPr lang="zh-CN" altLang="en-US" sz="6600">
              <a:latin typeface="Garamond" panose="02020404030301010803" pitchFamily="18" charset="0"/>
              <a:ea typeface="宋体" panose="02010600030101010101" pitchFamily="2" charset="-122"/>
            </a:endParaRPr>
          </a:p>
        </p:txBody>
      </p:sp>
      <p:sp>
        <p:nvSpPr>
          <p:cNvPr id="10" name="Rectangle 3"/>
          <p:cNvSpPr>
            <a:spLocks noGrp="1"/>
          </p:cNvSpPr>
          <p:nvPr/>
        </p:nvSpPr>
        <p:spPr>
          <a:xfrm>
            <a:off x="636588" y="1738313"/>
            <a:ext cx="7885113" cy="3700463"/>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fontAlgn="base">
              <a:lnSpc>
                <a:spcPct val="150000"/>
              </a:lnSpc>
              <a:spcBef>
                <a:spcPts val="0"/>
              </a:spcBef>
              <a:buNone/>
            </a:pPr>
            <a:r>
              <a:rPr lang="zh-CN" altLang="en-US" sz="24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气源装置一般由四部分组成： </a:t>
            </a:r>
            <a:endParaRPr lang="zh-CN" altLang="en-US" sz="24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114300" indent="-457200" algn="just" fontAlgn="base">
              <a:lnSpc>
                <a:spcPct val="150000"/>
              </a:lnSpc>
              <a:spcBef>
                <a:spcPts val="0"/>
              </a:spcBef>
              <a:buFont typeface="+mj-lt"/>
              <a:buAutoNum type="arabicPeriod"/>
            </a:pPr>
            <a:r>
              <a:rPr lang="zh-CN" altLang="en-US" sz="2400" b="1" strike="noStrike" noProof="1">
                <a:latin typeface="宋体" panose="02010600030101010101" pitchFamily="2" charset="-122"/>
                <a:ea typeface="宋体" panose="02010600030101010101" pitchFamily="2" charset="-122"/>
                <a:cs typeface="宋体" panose="02010600030101010101" pitchFamily="2" charset="-122"/>
              </a:rPr>
              <a:t>产生压缩空气的气压发生装置(如空气压缩机)。</a:t>
            </a:r>
          </a:p>
          <a:p>
            <a:pPr marL="114300" indent="-457200" algn="just" fontAlgn="base">
              <a:lnSpc>
                <a:spcPct val="150000"/>
              </a:lnSpc>
              <a:spcBef>
                <a:spcPts val="0"/>
              </a:spcBef>
              <a:buFont typeface="+mj-lt"/>
              <a:buAutoNum type="arabicPeriod"/>
            </a:pPr>
            <a:r>
              <a:rPr lang="zh-CN" altLang="en-US" sz="2400" b="1" strike="noStrike" noProof="1">
                <a:latin typeface="宋体" panose="02010600030101010101" pitchFamily="2" charset="-122"/>
                <a:ea typeface="宋体" panose="02010600030101010101" pitchFamily="2" charset="-122"/>
                <a:cs typeface="宋体" panose="02010600030101010101" pitchFamily="2" charset="-122"/>
              </a:rPr>
              <a:t>压缩空气的净化处理和贮存装置(如后冷却器、贮气罐、空气干燥器、空气过滤器、油水分离器等)。     </a:t>
            </a:r>
          </a:p>
          <a:p>
            <a:pPr marL="114300" indent="-457200" algn="just" fontAlgn="base">
              <a:lnSpc>
                <a:spcPct val="150000"/>
              </a:lnSpc>
              <a:spcBef>
                <a:spcPts val="0"/>
              </a:spcBef>
              <a:buFont typeface="+mj-lt"/>
              <a:buAutoNum type="arabicPeriod"/>
            </a:pPr>
            <a:r>
              <a:rPr lang="zh-CN" altLang="en-US" sz="2400" b="1" strike="noStrike" noProof="1">
                <a:latin typeface="宋体" panose="02010600030101010101" pitchFamily="2" charset="-122"/>
                <a:ea typeface="宋体" panose="02010600030101010101" pitchFamily="2" charset="-122"/>
                <a:cs typeface="宋体" panose="02010600030101010101" pitchFamily="2" charset="-122"/>
              </a:rPr>
              <a:t>传输压缩空气的管道系统。     </a:t>
            </a:r>
          </a:p>
          <a:p>
            <a:pPr marL="114300" indent="-457200" algn="just" fontAlgn="base">
              <a:lnSpc>
                <a:spcPct val="150000"/>
              </a:lnSpc>
              <a:spcBef>
                <a:spcPts val="0"/>
              </a:spcBef>
              <a:buFont typeface="+mj-lt"/>
              <a:buAutoNum type="arabicPeriod"/>
            </a:pPr>
            <a:r>
              <a:rPr lang="zh-CN" altLang="en-US" sz="2400" b="1" strike="noStrike" noProof="1">
                <a:latin typeface="宋体" panose="02010600030101010101" pitchFamily="2" charset="-122"/>
                <a:ea typeface="宋体" panose="02010600030101010101" pitchFamily="2" charset="-122"/>
                <a:cs typeface="宋体" panose="02010600030101010101" pitchFamily="2" charset="-122"/>
              </a:rPr>
              <a:t>气动三大件(分水滤气器、减压阀、油雾器)。 </a:t>
            </a:r>
          </a:p>
        </p:txBody>
      </p:sp>
      <p:sp>
        <p:nvSpPr>
          <p:cNvPr id="12296" name="灯片编号占位符 3"/>
          <p:cNvSpPr txBox="1">
            <a:spLocks noGrp="1"/>
          </p:cNvSpPr>
          <p:nvPr/>
        </p:nvSpPr>
        <p:spPr>
          <a:xfrm>
            <a:off x="4432300" y="6604000"/>
            <a:ext cx="277813" cy="365125"/>
          </a:xfrm>
          <a:prstGeom prst="rect">
            <a:avLst/>
          </a:prstGeom>
          <a:noFill/>
          <a:ln w="9525">
            <a:noFill/>
          </a:ln>
        </p:spPr>
        <p:txBody>
          <a:bodyPr wrap="square" lIns="91440" tIns="45720" rIns="91440" bIns="45720" anchor="ctr"/>
          <a:lstStyle/>
          <a:p>
            <a:pPr algn="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r" eaLnBrk="0" hangingPunct="0"/>
              <a:t>7</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4" name="矩形 3"/>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12298" name="图片 4"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537845" y="907415"/>
            <a:ext cx="7763510" cy="541401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70</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4</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流量控制阀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2" name="Rectangle 3"/>
          <p:cNvSpPr>
            <a:spLocks noGrp="1"/>
          </p:cNvSpPr>
          <p:nvPr/>
        </p:nvSpPr>
        <p:spPr>
          <a:xfrm>
            <a:off x="898525" y="1459865"/>
            <a:ext cx="7035165" cy="45904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algn="just" defTabSz="914400" rtl="0">
              <a:lnSpc>
                <a:spcPct val="150000"/>
              </a:lnSpc>
              <a:spcBef>
                <a:spcPts val="0"/>
              </a:spcBef>
              <a:spcAft>
                <a:spcPct val="0"/>
              </a:spcAft>
              <a:buClrTx/>
              <a:buSzTx/>
              <a:buFont typeface="Wingdings" panose="05000000000000000000" charset="0"/>
              <a:buChar char="u"/>
            </a:pPr>
            <a:r>
              <a:rPr lang="zh-CN" altLang="zh-CN" sz="2400" b="1" dirty="0">
                <a:solidFill>
                  <a:srgbClr val="C00000"/>
                </a:solidFill>
                <a:latin typeface="宋体" panose="02010600030101010101" pitchFamily="2" charset="-122"/>
                <a:ea typeface="宋体" panose="02010600030101010101" pitchFamily="2" charset="-122"/>
                <a:sym typeface="+mn-ea"/>
              </a:rPr>
              <a:t>流量阀使用时须注意的问题：</a:t>
            </a:r>
          </a:p>
          <a:p>
            <a:pPr marR="0" algn="just" defTabSz="914400" rtl="0">
              <a:lnSpc>
                <a:spcPct val="150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用流量阀控制气体的流量难以得到稳定的运动速度，在使用流量阀时要注意：</a:t>
            </a:r>
          </a:p>
          <a:p>
            <a:pPr marL="457200" marR="0" indent="-457200" algn="just" defTabSz="914400" rtl="0">
              <a:lnSpc>
                <a:spcPct val="150000"/>
              </a:lnSpc>
              <a:spcBef>
                <a:spcPts val="0"/>
              </a:spcBef>
              <a:spcAft>
                <a:spcPct val="0"/>
              </a:spcAft>
              <a:buClrTx/>
              <a:buSzTx/>
              <a:buFont typeface="+mj-ea"/>
              <a:buAutoNum type="circleNumDbPlain"/>
            </a:pPr>
            <a:r>
              <a:rPr lang="zh-CN" altLang="zh-CN" sz="2400" b="1" dirty="0">
                <a:latin typeface="宋体" panose="02010600030101010101" pitchFamily="2" charset="-122"/>
                <a:ea typeface="宋体" panose="02010600030101010101" pitchFamily="2" charset="-122"/>
                <a:sym typeface="+mn-ea"/>
              </a:rPr>
              <a:t>彻底防止管道中的泄漏；</a:t>
            </a:r>
          </a:p>
          <a:p>
            <a:pPr marL="457200" marR="0" indent="-457200" algn="just" defTabSz="914400" rtl="0">
              <a:lnSpc>
                <a:spcPct val="150000"/>
              </a:lnSpc>
              <a:spcBef>
                <a:spcPts val="0"/>
              </a:spcBef>
              <a:spcAft>
                <a:spcPct val="0"/>
              </a:spcAft>
              <a:buClrTx/>
              <a:buSzTx/>
              <a:buFont typeface="+mj-ea"/>
              <a:buAutoNum type="circleNumDbPlain"/>
            </a:pPr>
            <a:r>
              <a:rPr lang="zh-CN" altLang="zh-CN" sz="2400" b="1" dirty="0">
                <a:latin typeface="宋体" panose="02010600030101010101" pitchFamily="2" charset="-122"/>
                <a:ea typeface="宋体" panose="02010600030101010101" pitchFamily="2" charset="-122"/>
                <a:sym typeface="+mn-ea"/>
              </a:rPr>
              <a:t>提高气缸内表面加工精度和粗糙度；</a:t>
            </a:r>
          </a:p>
          <a:p>
            <a:pPr marL="457200" marR="0" indent="-457200" algn="just" defTabSz="914400" rtl="0">
              <a:lnSpc>
                <a:spcPct val="150000"/>
              </a:lnSpc>
              <a:spcBef>
                <a:spcPts val="0"/>
              </a:spcBef>
              <a:spcAft>
                <a:spcPct val="0"/>
              </a:spcAft>
              <a:buClrTx/>
              <a:buSzTx/>
              <a:buFont typeface="+mj-ea"/>
              <a:buAutoNum type="circleNumDbPlain"/>
            </a:pPr>
            <a:r>
              <a:rPr lang="zh-CN" altLang="zh-CN" sz="2400" b="1" dirty="0">
                <a:latin typeface="宋体" panose="02010600030101010101" pitchFamily="2" charset="-122"/>
                <a:ea typeface="宋体" panose="02010600030101010101" pitchFamily="2" charset="-122"/>
                <a:sym typeface="+mn-ea"/>
              </a:rPr>
              <a:t>保持气缸内的正常润滑状态；</a:t>
            </a:r>
          </a:p>
          <a:p>
            <a:pPr marL="457200" marR="0" indent="-457200" algn="just" defTabSz="914400" rtl="0">
              <a:lnSpc>
                <a:spcPct val="150000"/>
              </a:lnSpc>
              <a:spcBef>
                <a:spcPts val="0"/>
              </a:spcBef>
              <a:spcAft>
                <a:spcPct val="0"/>
              </a:spcAft>
              <a:buClrTx/>
              <a:buSzTx/>
              <a:buFont typeface="+mj-ea"/>
              <a:buAutoNum type="circleNumDbPlain"/>
            </a:pPr>
            <a:r>
              <a:rPr lang="zh-CN" altLang="zh-CN" sz="2400" b="1" dirty="0">
                <a:latin typeface="宋体" panose="02010600030101010101" pitchFamily="2" charset="-122"/>
                <a:ea typeface="宋体" panose="02010600030101010101" pitchFamily="2" charset="-122"/>
                <a:sym typeface="+mn-ea"/>
              </a:rPr>
              <a:t>活塞杆上的载荷要稳定且避免偏载；</a:t>
            </a:r>
          </a:p>
          <a:p>
            <a:pPr marL="457200" marR="0" indent="-457200" algn="just" defTabSz="914400" rtl="0">
              <a:lnSpc>
                <a:spcPct val="150000"/>
              </a:lnSpc>
              <a:spcBef>
                <a:spcPts val="0"/>
              </a:spcBef>
              <a:spcAft>
                <a:spcPct val="0"/>
              </a:spcAft>
              <a:buClrTx/>
              <a:buSzTx/>
              <a:buFont typeface="+mj-ea"/>
              <a:buAutoNum type="circleNumDbPlain"/>
            </a:pPr>
            <a:r>
              <a:rPr lang="zh-CN" altLang="zh-CN" sz="2400" b="1" dirty="0">
                <a:latin typeface="宋体" panose="02010600030101010101" pitchFamily="2" charset="-122"/>
                <a:ea typeface="宋体" panose="02010600030101010101" pitchFamily="2" charset="-122"/>
                <a:sym typeface="+mn-ea"/>
              </a:rPr>
              <a:t>流量控制阀尽量装在气缸附近。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537845" y="907415"/>
            <a:ext cx="7763510" cy="541401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71</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5</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方向控制阀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2" name="Rectangle 3"/>
          <p:cNvSpPr>
            <a:spLocks noGrp="1"/>
          </p:cNvSpPr>
          <p:nvPr/>
        </p:nvSpPr>
        <p:spPr>
          <a:xfrm>
            <a:off x="898525" y="1459865"/>
            <a:ext cx="7035165" cy="45904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algn="just" defTabSz="914400" rtl="0">
              <a:lnSpc>
                <a:spcPct val="150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能控制气体的流动方向和气路的通断的阀，</a:t>
            </a:r>
            <a:r>
              <a:rPr lang="zh-CN" altLang="zh-CN" sz="2400" b="1" dirty="0">
                <a:solidFill>
                  <a:srgbClr val="C00000"/>
                </a:solidFill>
                <a:latin typeface="宋体" panose="02010600030101010101" pitchFamily="2" charset="-122"/>
                <a:ea typeface="宋体" panose="02010600030101010101" pitchFamily="2" charset="-122"/>
                <a:sym typeface="+mn-ea"/>
              </a:rPr>
              <a:t>分单向控制阀和换向控制阀两类。      </a:t>
            </a:r>
          </a:p>
          <a:p>
            <a:pPr marR="0" algn="just" defTabSz="914400" rtl="0">
              <a:lnSpc>
                <a:spcPct val="150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换向控制阀按控制方式分为手动控制、气动控制、电动控制、机动控制、电气动控制等；</a:t>
            </a:r>
          </a:p>
          <a:p>
            <a:pPr marR="0" algn="just" defTabSz="914400" rtl="0">
              <a:lnSpc>
                <a:spcPct val="150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按切换的通路数目，换向阀分为二通阀、三通阀、四通阀和五通阀；</a:t>
            </a:r>
          </a:p>
          <a:p>
            <a:pPr marR="0" algn="just" defTabSz="914400" rtl="0">
              <a:lnSpc>
                <a:spcPct val="150000"/>
              </a:lnSpc>
              <a:spcBef>
                <a:spcPts val="0"/>
              </a:spcBef>
              <a:spcAft>
                <a:spcPct val="0"/>
              </a:spcAft>
              <a:buClrTx/>
              <a:buSzTx/>
            </a:pPr>
            <a:r>
              <a:rPr lang="zh-CN" altLang="zh-CN" sz="2400" b="1" dirty="0">
                <a:latin typeface="宋体" panose="02010600030101010101" pitchFamily="2" charset="-122"/>
                <a:ea typeface="宋体" panose="02010600030101010101" pitchFamily="2" charset="-122"/>
                <a:sym typeface="+mn-ea"/>
              </a:rPr>
              <a:t>按阀芯工作位置的数目，方向阀分为二位阀和三位阀。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184785" y="907415"/>
            <a:ext cx="8765540" cy="580898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72</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5</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方向控制阀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2" name="Rectangle 3"/>
          <p:cNvSpPr>
            <a:spLocks noGrp="1"/>
          </p:cNvSpPr>
          <p:nvPr/>
        </p:nvSpPr>
        <p:spPr>
          <a:xfrm>
            <a:off x="438150" y="2566670"/>
            <a:ext cx="8240395" cy="19475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algn="just" defTabSz="914400" rtl="0">
              <a:lnSpc>
                <a:spcPct val="150000"/>
              </a:lnSpc>
              <a:spcBef>
                <a:spcPts val="0"/>
              </a:spcBef>
              <a:spcAft>
                <a:spcPct val="0"/>
              </a:spcAft>
              <a:buClrTx/>
              <a:buSzTx/>
            </a:pPr>
            <a:r>
              <a:rPr lang="zh-CN" altLang="zh-CN" sz="2000" b="1" dirty="0">
                <a:solidFill>
                  <a:srgbClr val="C00000"/>
                </a:solidFill>
                <a:latin typeface="宋体" panose="02010600030101010101" pitchFamily="2" charset="-122"/>
                <a:ea typeface="宋体" panose="02010600030101010101" pitchFamily="2" charset="-122"/>
                <a:sym typeface="+mn-ea"/>
              </a:rPr>
              <a:t>单向阀</a:t>
            </a:r>
            <a:r>
              <a:rPr lang="en-US" altLang="zh-CN" sz="2000" b="1" dirty="0">
                <a:solidFill>
                  <a:srgbClr val="C00000"/>
                </a:solidFill>
                <a:latin typeface="宋体" panose="02010600030101010101" pitchFamily="2" charset="-122"/>
                <a:ea typeface="宋体" panose="02010600030101010101" pitchFamily="2" charset="-122"/>
                <a:sym typeface="+mn-ea"/>
              </a:rPr>
              <a:t>——</a:t>
            </a:r>
            <a:r>
              <a:rPr lang="zh-CN" altLang="zh-CN" sz="2000" b="1" dirty="0">
                <a:latin typeface="宋体" panose="02010600030101010101" pitchFamily="2" charset="-122"/>
                <a:ea typeface="宋体" panose="02010600030101010101" pitchFamily="2" charset="-122"/>
                <a:sym typeface="+mn-ea"/>
              </a:rPr>
              <a:t>气体只能沿一个方向流动，反方向不能流动的阀。 </a:t>
            </a:r>
          </a:p>
          <a:p>
            <a:pPr marR="0" algn="just" defTabSz="914400" rtl="0">
              <a:lnSpc>
                <a:spcPct val="150000"/>
              </a:lnSpc>
              <a:spcBef>
                <a:spcPts val="0"/>
              </a:spcBef>
              <a:spcAft>
                <a:spcPct val="0"/>
              </a:spcAft>
              <a:buClrTx/>
              <a:buSzTx/>
            </a:pPr>
            <a:r>
              <a:rPr lang="zh-CN" altLang="zh-CN" sz="2000" b="1" dirty="0">
                <a:solidFill>
                  <a:srgbClr val="C00000"/>
                </a:solidFill>
                <a:latin typeface="宋体" panose="02010600030101010101" pitchFamily="2" charset="-122"/>
                <a:ea typeface="宋体" panose="02010600030101010101" pitchFamily="2" charset="-122"/>
                <a:sym typeface="+mn-ea"/>
              </a:rPr>
              <a:t>或门型梭阀</a:t>
            </a:r>
            <a:r>
              <a:rPr lang="en-US" altLang="zh-CN" sz="2000" b="1" dirty="0">
                <a:solidFill>
                  <a:srgbClr val="C00000"/>
                </a:solidFill>
                <a:latin typeface="宋体" panose="02010600030101010101" pitchFamily="2" charset="-122"/>
                <a:ea typeface="宋体" panose="02010600030101010101" pitchFamily="2" charset="-122"/>
                <a:sym typeface="+mn-ea"/>
              </a:rPr>
              <a:t>——</a:t>
            </a:r>
            <a:r>
              <a:rPr lang="zh-CN" altLang="zh-CN" sz="2000" b="1" dirty="0">
                <a:latin typeface="宋体" panose="02010600030101010101" pitchFamily="2" charset="-122"/>
                <a:ea typeface="宋体" panose="02010600030101010101" pitchFamily="2" charset="-122"/>
                <a:sym typeface="+mn-ea"/>
              </a:rPr>
              <a:t>相当于两个单向阀的组合。 </a:t>
            </a:r>
          </a:p>
          <a:p>
            <a:pPr marR="0" algn="just" defTabSz="914400" rtl="0">
              <a:lnSpc>
                <a:spcPct val="150000"/>
              </a:lnSpc>
              <a:spcBef>
                <a:spcPts val="0"/>
              </a:spcBef>
              <a:spcAft>
                <a:spcPct val="0"/>
              </a:spcAft>
              <a:buClrTx/>
              <a:buSzTx/>
            </a:pPr>
            <a:r>
              <a:rPr lang="zh-CN" altLang="zh-CN" sz="2000" b="1" dirty="0">
                <a:solidFill>
                  <a:srgbClr val="C00000"/>
                </a:solidFill>
                <a:latin typeface="宋体" panose="02010600030101010101" pitchFamily="2" charset="-122"/>
                <a:ea typeface="宋体" panose="02010600030101010101" pitchFamily="2" charset="-122"/>
                <a:sym typeface="+mn-ea"/>
              </a:rPr>
              <a:t>原理：</a:t>
            </a:r>
            <a:r>
              <a:rPr lang="zh-CN" altLang="zh-CN" sz="2000" b="1" dirty="0">
                <a:latin typeface="宋体" panose="02010600030101010101" pitchFamily="2" charset="-122"/>
                <a:ea typeface="宋体" panose="02010600030101010101" pitchFamily="2" charset="-122"/>
                <a:sym typeface="+mn-ea"/>
              </a:rPr>
              <a:t>A或B有压缩空气输入时，C口就有压缩空气输出，但A口与B口不相通。</a:t>
            </a:r>
          </a:p>
        </p:txBody>
      </p:sp>
      <p:pic>
        <p:nvPicPr>
          <p:cNvPr id="60418" name="Picture 3" descr="11-22"/>
          <p:cNvPicPr>
            <a:picLocks noGrp="1" noChangeAspect="1"/>
          </p:cNvPicPr>
          <p:nvPr>
            <p:ph sz="quarter" idx="4294967295"/>
          </p:nvPr>
        </p:nvPicPr>
        <p:blipFill>
          <a:blip r:embed="rId5">
            <a:clrChange>
              <a:clrFrom>
                <a:srgbClr val="FFFFFF">
                  <a:alpha val="100000"/>
                </a:srgbClr>
              </a:clrFrom>
              <a:clrTo>
                <a:srgbClr val="FFFFFF">
                  <a:alpha val="100000"/>
                  <a:alpha val="0"/>
                </a:srgbClr>
              </a:clrTo>
            </a:clrChange>
          </a:blip>
          <a:srcRect b="16801"/>
          <a:stretch>
            <a:fillRect/>
          </a:stretch>
        </p:blipFill>
        <p:spPr>
          <a:xfrm>
            <a:off x="4184015" y="907415"/>
            <a:ext cx="4399915" cy="1914525"/>
          </a:xfrm>
        </p:spPr>
      </p:pic>
      <p:pic>
        <p:nvPicPr>
          <p:cNvPr id="60419" name="Picture 4" descr="11-23"/>
          <p:cNvPicPr>
            <a:picLocks noGrp="1" noChangeAspect="1"/>
          </p:cNvPicPr>
          <p:nvPr/>
        </p:nvPicPr>
        <p:blipFill>
          <a:blip r:embed="rId6">
            <a:clrChange>
              <a:clrFrom>
                <a:srgbClr val="FEFEFE">
                  <a:alpha val="100000"/>
                </a:srgbClr>
              </a:clrFrom>
              <a:clrTo>
                <a:srgbClr val="FEFEFE">
                  <a:alpha val="100000"/>
                  <a:alpha val="0"/>
                </a:srgbClr>
              </a:clrTo>
            </a:clrChange>
          </a:blip>
          <a:srcRect b="18488"/>
          <a:stretch>
            <a:fillRect/>
          </a:stretch>
        </p:blipFill>
        <p:spPr>
          <a:xfrm>
            <a:off x="1464310" y="4135755"/>
            <a:ext cx="7119620" cy="2351405"/>
          </a:xfrm>
          <a:prstGeom prst="rect">
            <a:avLst/>
          </a:prstGeom>
          <a:noFill/>
          <a:ln w="9525">
            <a:noFill/>
          </a:ln>
        </p:spPr>
      </p:pic>
      <p:sp>
        <p:nvSpPr>
          <p:cNvPr id="4" name="文本框 3"/>
          <p:cNvSpPr txBox="1"/>
          <p:nvPr/>
        </p:nvSpPr>
        <p:spPr>
          <a:xfrm>
            <a:off x="438150" y="1621790"/>
            <a:ext cx="3269615" cy="645160"/>
          </a:xfrm>
          <a:prstGeom prst="rect">
            <a:avLst/>
          </a:prstGeom>
          <a:noFill/>
        </p:spPr>
        <p:txBody>
          <a:bodyPr wrap="square" rtlCol="0">
            <a:spAutoFit/>
          </a:bodyPr>
          <a:lstStyle/>
          <a:p>
            <a:pPr marL="0" marR="0" indent="0" algn="just" defTabSz="914400" rtl="0">
              <a:lnSpc>
                <a:spcPct val="150000"/>
              </a:lnSpc>
              <a:spcBef>
                <a:spcPts val="0"/>
              </a:spcBef>
              <a:spcAft>
                <a:spcPct val="0"/>
              </a:spcAft>
              <a:buClrTx/>
              <a:buSzTx/>
              <a:buNone/>
            </a:pPr>
            <a:r>
              <a:rPr lang="zh-CN" altLang="zh-CN" sz="2400" b="1" dirty="0">
                <a:solidFill>
                  <a:srgbClr val="C00000"/>
                </a:solidFill>
                <a:latin typeface="宋体" panose="02010600030101010101" pitchFamily="2" charset="-122"/>
                <a:sym typeface="+mn-ea"/>
              </a:rPr>
              <a:t>（</a:t>
            </a:r>
            <a:r>
              <a:rPr lang="en-US" altLang="zh-CN" sz="2400" b="1" dirty="0">
                <a:solidFill>
                  <a:srgbClr val="C00000"/>
                </a:solidFill>
                <a:latin typeface="宋体" panose="02010600030101010101" pitchFamily="2" charset="-122"/>
                <a:sym typeface="+mn-ea"/>
              </a:rPr>
              <a:t>1</a:t>
            </a:r>
            <a:r>
              <a:rPr lang="zh-CN" altLang="en-US" sz="2400" b="1" dirty="0">
                <a:solidFill>
                  <a:srgbClr val="C00000"/>
                </a:solidFill>
                <a:latin typeface="宋体" panose="02010600030101010101" pitchFamily="2" charset="-122"/>
                <a:sym typeface="+mn-ea"/>
              </a:rPr>
              <a:t>）</a:t>
            </a:r>
            <a:r>
              <a:rPr lang="zh-CN" altLang="zh-CN" sz="2400" b="1" dirty="0">
                <a:solidFill>
                  <a:srgbClr val="C00000"/>
                </a:solidFill>
                <a:latin typeface="宋体" panose="02010600030101010101" pitchFamily="2" charset="-122"/>
                <a:sym typeface="+mn-ea"/>
              </a:rPr>
              <a:t>单向型控制阀</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184785" y="907415"/>
            <a:ext cx="8765540" cy="580898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73</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5</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方向控制阀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2" name="Rectangle 3"/>
          <p:cNvSpPr>
            <a:spLocks noGrp="1"/>
          </p:cNvSpPr>
          <p:nvPr/>
        </p:nvSpPr>
        <p:spPr>
          <a:xfrm>
            <a:off x="332105" y="3641090"/>
            <a:ext cx="8240395" cy="293560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algn="just" defTabSz="914400" rtl="0">
              <a:lnSpc>
                <a:spcPct val="150000"/>
              </a:lnSpc>
              <a:spcBef>
                <a:spcPts val="0"/>
              </a:spcBef>
              <a:spcAft>
                <a:spcPct val="0"/>
              </a:spcAft>
              <a:buClrTx/>
              <a:buSzTx/>
            </a:pPr>
            <a:r>
              <a:rPr altLang="zh-CN" sz="2400" b="1" dirty="0">
                <a:solidFill>
                  <a:srgbClr val="C00000"/>
                </a:solidFill>
                <a:latin typeface="宋体" panose="02010600030101010101" pitchFamily="2" charset="-122"/>
                <a:ea typeface="宋体" panose="02010600030101010101" pitchFamily="2" charset="-122"/>
                <a:sym typeface="+mn-ea"/>
              </a:rPr>
              <a:t>快速排气阀</a:t>
            </a:r>
            <a:r>
              <a:rPr lang="en-US" sz="2400" b="1" dirty="0">
                <a:solidFill>
                  <a:srgbClr val="C00000"/>
                </a:solidFill>
                <a:latin typeface="宋体" panose="02010600030101010101" pitchFamily="2" charset="-122"/>
                <a:ea typeface="宋体" panose="02010600030101010101" pitchFamily="2" charset="-122"/>
                <a:sym typeface="+mn-ea"/>
              </a:rPr>
              <a:t>——</a:t>
            </a:r>
            <a:r>
              <a:rPr lang="zh-CN" altLang="zh-CN" sz="2400" b="1" dirty="0">
                <a:latin typeface="宋体" panose="02010600030101010101" pitchFamily="2" charset="-122"/>
                <a:ea typeface="宋体" panose="02010600030101010101" pitchFamily="2" charset="-122"/>
                <a:sym typeface="+mn-ea"/>
              </a:rPr>
              <a:t>快排阀是为使气缸快速排气，加快气缸运动速度而设置的专用阀，安装在换向阀和气缸之间。</a:t>
            </a:r>
          </a:p>
          <a:p>
            <a:pPr marR="0" algn="just" defTabSz="914400" rtl="0">
              <a:lnSpc>
                <a:spcPct val="150000"/>
              </a:lnSpc>
              <a:spcBef>
                <a:spcPts val="0"/>
              </a:spcBef>
              <a:spcAft>
                <a:spcPct val="0"/>
              </a:spcAft>
              <a:buClrTx/>
              <a:buSzTx/>
            </a:pPr>
            <a:r>
              <a:rPr lang="zh-CN" altLang="zh-CN" sz="2400" b="1" dirty="0">
                <a:solidFill>
                  <a:srgbClr val="C00000"/>
                </a:solidFill>
                <a:latin typeface="宋体" panose="02010600030101010101" pitchFamily="2" charset="-122"/>
                <a:ea typeface="宋体" panose="02010600030101010101" pitchFamily="2" charset="-122"/>
                <a:sym typeface="+mn-ea"/>
              </a:rPr>
              <a:t>原理：</a:t>
            </a:r>
            <a:r>
              <a:rPr lang="zh-CN" altLang="zh-CN" sz="2400" b="1" dirty="0">
                <a:latin typeface="宋体" panose="02010600030101010101" pitchFamily="2" charset="-122"/>
                <a:ea typeface="宋体" panose="02010600030101010101" pitchFamily="2" charset="-122"/>
                <a:sym typeface="+mn-ea"/>
              </a:rPr>
              <a:t>当P口进气时，推动膜片向下变形，打开P与A的通路，关闭O口；当P口没有进气时，A口的气体推动膜片复位，关闭P口，A口气体经口快速排出。</a:t>
            </a:r>
          </a:p>
        </p:txBody>
      </p:sp>
      <p:sp>
        <p:nvSpPr>
          <p:cNvPr id="4" name="文本框 3"/>
          <p:cNvSpPr txBox="1"/>
          <p:nvPr/>
        </p:nvSpPr>
        <p:spPr>
          <a:xfrm>
            <a:off x="450215" y="1452245"/>
            <a:ext cx="3269615" cy="645160"/>
          </a:xfrm>
          <a:prstGeom prst="rect">
            <a:avLst/>
          </a:prstGeom>
          <a:noFill/>
        </p:spPr>
        <p:txBody>
          <a:bodyPr wrap="square" rtlCol="0">
            <a:spAutoFit/>
          </a:bodyPr>
          <a:lstStyle/>
          <a:p>
            <a:pPr marL="0" marR="0" indent="0" algn="just" defTabSz="914400" rtl="0">
              <a:lnSpc>
                <a:spcPct val="150000"/>
              </a:lnSpc>
              <a:spcBef>
                <a:spcPts val="0"/>
              </a:spcBef>
              <a:spcAft>
                <a:spcPct val="0"/>
              </a:spcAft>
              <a:buClrTx/>
              <a:buSzTx/>
              <a:buNone/>
            </a:pPr>
            <a:r>
              <a:rPr lang="zh-CN" altLang="zh-CN" sz="2400" b="1" dirty="0">
                <a:solidFill>
                  <a:srgbClr val="C00000"/>
                </a:solidFill>
                <a:latin typeface="宋体" panose="02010600030101010101" pitchFamily="2" charset="-122"/>
                <a:sym typeface="+mn-ea"/>
              </a:rPr>
              <a:t>（</a:t>
            </a:r>
            <a:r>
              <a:rPr lang="en-US" altLang="zh-CN" sz="2400" b="1" dirty="0">
                <a:solidFill>
                  <a:srgbClr val="C00000"/>
                </a:solidFill>
                <a:latin typeface="宋体" panose="02010600030101010101" pitchFamily="2" charset="-122"/>
                <a:sym typeface="+mn-ea"/>
              </a:rPr>
              <a:t>1</a:t>
            </a:r>
            <a:r>
              <a:rPr lang="zh-CN" altLang="en-US" sz="2400" b="1" dirty="0">
                <a:solidFill>
                  <a:srgbClr val="C00000"/>
                </a:solidFill>
                <a:latin typeface="宋体" panose="02010600030101010101" pitchFamily="2" charset="-122"/>
                <a:sym typeface="+mn-ea"/>
              </a:rPr>
              <a:t>）</a:t>
            </a:r>
            <a:r>
              <a:rPr lang="zh-CN" altLang="zh-CN" sz="2400" b="1" dirty="0">
                <a:solidFill>
                  <a:srgbClr val="C00000"/>
                </a:solidFill>
                <a:latin typeface="宋体" panose="02010600030101010101" pitchFamily="2" charset="-122"/>
                <a:sym typeface="+mn-ea"/>
              </a:rPr>
              <a:t>单向型控制阀</a:t>
            </a:r>
          </a:p>
        </p:txBody>
      </p:sp>
      <p:pic>
        <p:nvPicPr>
          <p:cNvPr id="61442" name="Picture 3" descr="11-24"/>
          <p:cNvPicPr>
            <a:picLocks noGrp="1" noChangeAspect="1"/>
          </p:cNvPicPr>
          <p:nvPr>
            <p:ph sz="half" idx="4294967295"/>
          </p:nvPr>
        </p:nvPicPr>
        <p:blipFill>
          <a:blip r:embed="rId5">
            <a:clrChange>
              <a:clrFrom>
                <a:srgbClr val="FFFFFF">
                  <a:alpha val="100000"/>
                </a:srgbClr>
              </a:clrFrom>
              <a:clrTo>
                <a:srgbClr val="FFFFFF">
                  <a:alpha val="100000"/>
                  <a:alpha val="0"/>
                </a:srgbClr>
              </a:clrTo>
            </a:clrChange>
          </a:blip>
          <a:srcRect t="-1205" b="13971"/>
          <a:stretch>
            <a:fillRect/>
          </a:stretch>
        </p:blipFill>
        <p:spPr>
          <a:xfrm>
            <a:off x="4117340" y="907415"/>
            <a:ext cx="4314190" cy="3040380"/>
          </a:xfrm>
        </p:spPr>
      </p:pic>
      <p:pic>
        <p:nvPicPr>
          <p:cNvPr id="61443" name="Picture 4"/>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1143635" y="2097405"/>
            <a:ext cx="2128520" cy="1452245"/>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31470" y="907415"/>
            <a:ext cx="8237855" cy="580898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74</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5</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方向控制阀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2" name="Rectangle 3"/>
          <p:cNvSpPr>
            <a:spLocks noGrp="1"/>
          </p:cNvSpPr>
          <p:nvPr/>
        </p:nvSpPr>
        <p:spPr>
          <a:xfrm>
            <a:off x="636905" y="2488565"/>
            <a:ext cx="7689215" cy="390906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algn="just" defTabSz="914400" rtl="0">
              <a:lnSpc>
                <a:spcPct val="150000"/>
              </a:lnSpc>
              <a:spcBef>
                <a:spcPts val="0"/>
              </a:spcBef>
              <a:spcAft>
                <a:spcPct val="0"/>
              </a:spcAft>
              <a:buClrTx/>
              <a:buSzTx/>
            </a:pPr>
            <a:r>
              <a:rPr altLang="zh-CN" sz="2400" b="1" dirty="0">
                <a:solidFill>
                  <a:srgbClr val="C00000"/>
                </a:solidFill>
                <a:latin typeface="宋体" panose="02010600030101010101" pitchFamily="2" charset="-122"/>
                <a:ea typeface="宋体" panose="02010600030101010101" pitchFamily="2" charset="-122"/>
                <a:sym typeface="+mn-ea"/>
              </a:rPr>
              <a:t>气压控制换向阀</a:t>
            </a:r>
            <a:r>
              <a:rPr lang="en-US" sz="2400" b="1" dirty="0">
                <a:solidFill>
                  <a:srgbClr val="C00000"/>
                </a:solidFill>
                <a:latin typeface="宋体" panose="02010600030101010101" pitchFamily="2" charset="-122"/>
                <a:ea typeface="宋体" panose="02010600030101010101" pitchFamily="2" charset="-122"/>
                <a:sym typeface="+mn-ea"/>
              </a:rPr>
              <a:t>——</a:t>
            </a:r>
            <a:endParaRPr altLang="zh-CN" sz="2400" b="1" dirty="0">
              <a:solidFill>
                <a:srgbClr val="C00000"/>
              </a:solidFill>
              <a:latin typeface="宋体" panose="02010600030101010101" pitchFamily="2" charset="-122"/>
              <a:ea typeface="宋体" panose="02010600030101010101" pitchFamily="2" charset="-122"/>
              <a:sym typeface="+mn-ea"/>
            </a:endParaRPr>
          </a:p>
          <a:p>
            <a:pPr marR="0" algn="just" defTabSz="914400" rtl="0">
              <a:lnSpc>
                <a:spcPct val="150000"/>
              </a:lnSpc>
              <a:spcBef>
                <a:spcPts val="0"/>
              </a:spcBef>
              <a:spcAft>
                <a:spcPct val="0"/>
              </a:spcAft>
              <a:buClrTx/>
              <a:buSzTx/>
            </a:pPr>
            <a:r>
              <a:rPr altLang="zh-CN" sz="2400" b="1" dirty="0">
                <a:latin typeface="宋体" panose="02010600030101010101" pitchFamily="2" charset="-122"/>
                <a:ea typeface="宋体" panose="02010600030101010101" pitchFamily="2" charset="-122"/>
                <a:sym typeface="+mn-ea"/>
              </a:rPr>
              <a:t>它是利用压缩空气的压力推动阀芯换向。分为：加压控制、泄压控制、差压控制和延时控制 </a:t>
            </a:r>
          </a:p>
          <a:p>
            <a:pPr marR="0" algn="just" defTabSz="914400" rtl="0">
              <a:lnSpc>
                <a:spcPct val="150000"/>
              </a:lnSpc>
              <a:spcBef>
                <a:spcPts val="0"/>
              </a:spcBef>
              <a:spcAft>
                <a:spcPct val="0"/>
              </a:spcAft>
              <a:buClrTx/>
              <a:buSzTx/>
            </a:pPr>
            <a:r>
              <a:rPr altLang="zh-CN" sz="2400" b="1" dirty="0">
                <a:solidFill>
                  <a:srgbClr val="C00000"/>
                </a:solidFill>
                <a:latin typeface="宋体" panose="02010600030101010101" pitchFamily="2" charset="-122"/>
                <a:ea typeface="宋体" panose="02010600030101010101" pitchFamily="2" charset="-122"/>
                <a:sym typeface="+mn-ea"/>
              </a:rPr>
              <a:t>单气控换向阀</a:t>
            </a:r>
            <a:r>
              <a:rPr lang="en-US" sz="2400" b="1" dirty="0">
                <a:solidFill>
                  <a:srgbClr val="C00000"/>
                </a:solidFill>
                <a:latin typeface="宋体" panose="02010600030101010101" pitchFamily="2" charset="-122"/>
                <a:ea typeface="宋体" panose="02010600030101010101" pitchFamily="2" charset="-122"/>
                <a:sym typeface="+mn-ea"/>
              </a:rPr>
              <a:t>——</a:t>
            </a:r>
            <a:endParaRPr altLang="zh-CN" sz="2400" b="1" dirty="0">
              <a:solidFill>
                <a:srgbClr val="C00000"/>
              </a:solidFill>
              <a:latin typeface="宋体" panose="02010600030101010101" pitchFamily="2" charset="-122"/>
              <a:ea typeface="宋体" panose="02010600030101010101" pitchFamily="2" charset="-122"/>
              <a:sym typeface="+mn-ea"/>
            </a:endParaRPr>
          </a:p>
          <a:p>
            <a:pPr marR="0" algn="just" defTabSz="914400" rtl="0">
              <a:lnSpc>
                <a:spcPct val="150000"/>
              </a:lnSpc>
              <a:spcBef>
                <a:spcPts val="0"/>
              </a:spcBef>
              <a:spcAft>
                <a:spcPct val="0"/>
              </a:spcAft>
              <a:buClrTx/>
              <a:buSzTx/>
            </a:pPr>
            <a:r>
              <a:rPr altLang="zh-CN" sz="2400" b="1" dirty="0">
                <a:latin typeface="宋体" panose="02010600030101010101" pitchFamily="2" charset="-122"/>
                <a:ea typeface="宋体" panose="02010600030101010101" pitchFamily="2" charset="-122"/>
                <a:sym typeface="+mn-ea"/>
              </a:rPr>
              <a:t>原理：当K口没有压缩 气时，阀芯在弹簧力和P腔空气体压力作用下，阀芯位于上端，A与O通 P不通。当K口有压缩空气输入时，阀芯下移P与A通O不通。</a:t>
            </a:r>
          </a:p>
        </p:txBody>
      </p:sp>
      <p:sp>
        <p:nvSpPr>
          <p:cNvPr id="4" name="文本框 3"/>
          <p:cNvSpPr txBox="1"/>
          <p:nvPr/>
        </p:nvSpPr>
        <p:spPr>
          <a:xfrm>
            <a:off x="529590" y="1548765"/>
            <a:ext cx="3171190" cy="645160"/>
          </a:xfrm>
          <a:prstGeom prst="rect">
            <a:avLst/>
          </a:prstGeom>
          <a:noFill/>
        </p:spPr>
        <p:txBody>
          <a:bodyPr wrap="square" rtlCol="0">
            <a:spAutoFit/>
          </a:bodyPr>
          <a:lstStyle/>
          <a:p>
            <a:pPr marL="0" marR="0" indent="0" algn="just" defTabSz="914400" rtl="0">
              <a:lnSpc>
                <a:spcPct val="150000"/>
              </a:lnSpc>
              <a:spcBef>
                <a:spcPts val="0"/>
              </a:spcBef>
              <a:spcAft>
                <a:spcPct val="0"/>
              </a:spcAft>
              <a:buClrTx/>
              <a:buSzTx/>
              <a:buNone/>
            </a:pPr>
            <a:r>
              <a:rPr lang="zh-CN" altLang="zh-CN" sz="2400" b="1" dirty="0">
                <a:solidFill>
                  <a:srgbClr val="C00000"/>
                </a:solidFill>
                <a:latin typeface="宋体" panose="02010600030101010101" pitchFamily="2" charset="-122"/>
                <a:sym typeface="+mn-ea"/>
              </a:rPr>
              <a:t>（</a:t>
            </a:r>
            <a:r>
              <a:rPr lang="en-US" altLang="zh-CN" sz="2400" b="1" dirty="0">
                <a:solidFill>
                  <a:srgbClr val="C00000"/>
                </a:solidFill>
                <a:latin typeface="宋体" panose="02010600030101010101" pitchFamily="2" charset="-122"/>
                <a:sym typeface="+mn-ea"/>
              </a:rPr>
              <a:t>2</a:t>
            </a:r>
            <a:r>
              <a:rPr lang="zh-CN" altLang="en-US" sz="2400" b="1" dirty="0">
                <a:solidFill>
                  <a:srgbClr val="C00000"/>
                </a:solidFill>
                <a:latin typeface="宋体" panose="02010600030101010101" pitchFamily="2" charset="-122"/>
                <a:sym typeface="+mn-ea"/>
              </a:rPr>
              <a:t>）</a:t>
            </a:r>
            <a:r>
              <a:rPr lang="zh-CN" altLang="zh-CN" sz="2400" b="1" dirty="0">
                <a:solidFill>
                  <a:srgbClr val="C00000"/>
                </a:solidFill>
                <a:latin typeface="宋体" panose="02010600030101010101" pitchFamily="2" charset="-122"/>
                <a:sym typeface="+mn-ea"/>
              </a:rPr>
              <a:t>换向型控制阀</a:t>
            </a:r>
          </a:p>
        </p:txBody>
      </p:sp>
      <p:pic>
        <p:nvPicPr>
          <p:cNvPr id="68613" name="Picture 5" descr="气压控制换向阀"/>
          <p:cNvPicPr>
            <a:picLocks noGrp="1" noChangeAspect="1"/>
          </p:cNvPicPr>
          <p:nvPr>
            <p:ph sz="quarter" idx="4294967295"/>
          </p:nvPr>
        </p:nvPicPr>
        <p:blipFill>
          <a:blip r:embed="rId5">
            <a:clrChange>
              <a:clrFrom>
                <a:srgbClr val="FFFFFF">
                  <a:alpha val="100000"/>
                </a:srgbClr>
              </a:clrFrom>
              <a:clrTo>
                <a:srgbClr val="FFFFFF">
                  <a:alpha val="100000"/>
                  <a:alpha val="0"/>
                </a:srgbClr>
              </a:clrTo>
            </a:clrChange>
          </a:blip>
          <a:stretch>
            <a:fillRect/>
          </a:stretch>
        </p:blipFill>
        <p:spPr>
          <a:xfrm>
            <a:off x="4894580" y="1034415"/>
            <a:ext cx="2331720" cy="199771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613"/>
                                        </p:tgtEl>
                                        <p:attrNameLst>
                                          <p:attrName>style.visibility</p:attrName>
                                        </p:attrNameLst>
                                      </p:cBhvr>
                                      <p:to>
                                        <p:strVal val="visible"/>
                                      </p:to>
                                    </p:set>
                                    <p:animEffect transition="in" filter="wipe(left)">
                                      <p:cBhvr>
                                        <p:cTn id="7" dur="500"/>
                                        <p:tgtEl>
                                          <p:spTgt spid="68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91440" y="907415"/>
            <a:ext cx="8886825" cy="547179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75</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5</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方向控制阀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2" name="Rectangle 3"/>
          <p:cNvSpPr>
            <a:spLocks noGrp="1"/>
          </p:cNvSpPr>
          <p:nvPr/>
        </p:nvSpPr>
        <p:spPr>
          <a:xfrm>
            <a:off x="288925" y="3399790"/>
            <a:ext cx="8491220" cy="297878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algn="just" defTabSz="914400" rtl="0">
              <a:lnSpc>
                <a:spcPct val="150000"/>
              </a:lnSpc>
              <a:spcBef>
                <a:spcPts val="0"/>
              </a:spcBef>
              <a:spcAft>
                <a:spcPct val="0"/>
              </a:spcAft>
              <a:buClrTx/>
              <a:buSzTx/>
            </a:pPr>
            <a:r>
              <a:rPr altLang="zh-CN" sz="2400" b="1" dirty="0">
                <a:solidFill>
                  <a:srgbClr val="C00000"/>
                </a:solidFill>
                <a:latin typeface="宋体" panose="02010600030101010101" pitchFamily="2" charset="-122"/>
                <a:ea typeface="宋体" panose="02010600030101010101" pitchFamily="2" charset="-122"/>
                <a:sym typeface="+mn-ea"/>
              </a:rPr>
              <a:t>电磁控制换向阀</a:t>
            </a:r>
            <a:r>
              <a:rPr lang="en-US" sz="2400" b="1" dirty="0">
                <a:solidFill>
                  <a:srgbClr val="C00000"/>
                </a:solidFill>
                <a:latin typeface="宋体" panose="02010600030101010101" pitchFamily="2" charset="-122"/>
                <a:ea typeface="宋体" panose="02010600030101010101" pitchFamily="2" charset="-122"/>
                <a:sym typeface="+mn-ea"/>
              </a:rPr>
              <a:t>——</a:t>
            </a:r>
            <a:endParaRPr altLang="zh-CN" sz="2400" b="1" dirty="0">
              <a:solidFill>
                <a:srgbClr val="C00000"/>
              </a:solidFill>
              <a:latin typeface="宋体" panose="02010600030101010101" pitchFamily="2" charset="-122"/>
              <a:ea typeface="宋体" panose="02010600030101010101" pitchFamily="2" charset="-122"/>
              <a:sym typeface="+mn-ea"/>
            </a:endParaRPr>
          </a:p>
          <a:p>
            <a:pPr marR="0" algn="just" defTabSz="914400" rtl="0">
              <a:lnSpc>
                <a:spcPct val="150000"/>
              </a:lnSpc>
              <a:spcBef>
                <a:spcPts val="0"/>
              </a:spcBef>
              <a:spcAft>
                <a:spcPct val="0"/>
              </a:spcAft>
              <a:buClrTx/>
              <a:buSzTx/>
            </a:pPr>
            <a:r>
              <a:rPr altLang="zh-CN" sz="2400" b="1" dirty="0">
                <a:latin typeface="宋体" panose="02010600030101010101" pitchFamily="2" charset="-122"/>
                <a:ea typeface="宋体" panose="02010600030101010101" pitchFamily="2" charset="-122"/>
                <a:sym typeface="+mn-ea"/>
              </a:rPr>
              <a:t>是利用电磁力的作用推动阀芯。分为直动式和先导式两大类</a:t>
            </a:r>
            <a:r>
              <a:rPr lang="zh-CN" sz="2400" b="1" dirty="0">
                <a:latin typeface="宋体" panose="02010600030101010101" pitchFamily="2" charset="-122"/>
                <a:ea typeface="宋体" panose="02010600030101010101" pitchFamily="2" charset="-122"/>
                <a:sym typeface="+mn-ea"/>
              </a:rPr>
              <a:t>：</a:t>
            </a:r>
          </a:p>
          <a:p>
            <a:pPr marR="0" algn="just" defTabSz="914400" rtl="0">
              <a:lnSpc>
                <a:spcPct val="150000"/>
              </a:lnSpc>
              <a:spcBef>
                <a:spcPts val="0"/>
              </a:spcBef>
              <a:spcAft>
                <a:spcPct val="0"/>
              </a:spcAft>
              <a:buClrTx/>
              <a:buSzTx/>
            </a:pPr>
            <a:r>
              <a:rPr altLang="zh-CN" sz="2400" b="1" dirty="0">
                <a:solidFill>
                  <a:srgbClr val="306091"/>
                </a:solidFill>
                <a:latin typeface="宋体" panose="02010600030101010101" pitchFamily="2" charset="-122"/>
                <a:ea typeface="宋体" panose="02010600030101010101" pitchFamily="2" charset="-122"/>
                <a:sym typeface="+mn-ea"/>
              </a:rPr>
              <a:t>直动式电磁换向阀</a:t>
            </a:r>
          </a:p>
          <a:p>
            <a:pPr marR="0" algn="just" defTabSz="914400" rtl="0">
              <a:lnSpc>
                <a:spcPct val="150000"/>
              </a:lnSpc>
              <a:spcBef>
                <a:spcPts val="0"/>
              </a:spcBef>
              <a:buClrTx/>
              <a:buSzTx/>
            </a:pPr>
            <a:r>
              <a:rPr altLang="zh-CN" sz="2400" b="1" dirty="0">
                <a:latin typeface="宋体" panose="02010600030101010101" pitchFamily="2" charset="-122"/>
                <a:ea typeface="宋体" panose="02010600030101010101" pitchFamily="2" charset="-122"/>
                <a:sym typeface="+mn-ea"/>
              </a:rPr>
              <a:t>直动式电磁换向阀换向阀又分为单电控和双电控两种，工作原理与液压传动中的电磁换向阀相似。</a:t>
            </a:r>
          </a:p>
        </p:txBody>
      </p:sp>
      <p:sp>
        <p:nvSpPr>
          <p:cNvPr id="4" name="文本框 3"/>
          <p:cNvSpPr txBox="1"/>
          <p:nvPr/>
        </p:nvSpPr>
        <p:spPr>
          <a:xfrm>
            <a:off x="332105" y="1450340"/>
            <a:ext cx="3171190" cy="645160"/>
          </a:xfrm>
          <a:prstGeom prst="rect">
            <a:avLst/>
          </a:prstGeom>
          <a:noFill/>
        </p:spPr>
        <p:txBody>
          <a:bodyPr wrap="square" rtlCol="0">
            <a:spAutoFit/>
          </a:bodyPr>
          <a:lstStyle/>
          <a:p>
            <a:pPr marL="0" marR="0" indent="0" algn="just" defTabSz="914400" rtl="0">
              <a:lnSpc>
                <a:spcPct val="150000"/>
              </a:lnSpc>
              <a:spcBef>
                <a:spcPts val="0"/>
              </a:spcBef>
              <a:spcAft>
                <a:spcPct val="0"/>
              </a:spcAft>
              <a:buClrTx/>
              <a:buSzTx/>
              <a:buNone/>
            </a:pPr>
            <a:r>
              <a:rPr lang="zh-CN" altLang="zh-CN" sz="2400" b="1" dirty="0">
                <a:solidFill>
                  <a:srgbClr val="C00000"/>
                </a:solidFill>
                <a:latin typeface="宋体" panose="02010600030101010101" pitchFamily="2" charset="-122"/>
                <a:sym typeface="+mn-ea"/>
              </a:rPr>
              <a:t>（</a:t>
            </a:r>
            <a:r>
              <a:rPr lang="en-US" altLang="zh-CN" sz="2400" b="1" dirty="0">
                <a:solidFill>
                  <a:srgbClr val="C00000"/>
                </a:solidFill>
                <a:latin typeface="宋体" panose="02010600030101010101" pitchFamily="2" charset="-122"/>
                <a:sym typeface="+mn-ea"/>
              </a:rPr>
              <a:t>2</a:t>
            </a:r>
            <a:r>
              <a:rPr lang="zh-CN" altLang="en-US" sz="2400" b="1" dirty="0">
                <a:solidFill>
                  <a:srgbClr val="C00000"/>
                </a:solidFill>
                <a:latin typeface="宋体" panose="02010600030101010101" pitchFamily="2" charset="-122"/>
                <a:sym typeface="+mn-ea"/>
              </a:rPr>
              <a:t>）</a:t>
            </a:r>
            <a:r>
              <a:rPr lang="zh-CN" altLang="zh-CN" sz="2400" b="1" dirty="0">
                <a:solidFill>
                  <a:srgbClr val="C00000"/>
                </a:solidFill>
                <a:latin typeface="宋体" panose="02010600030101010101" pitchFamily="2" charset="-122"/>
                <a:sym typeface="+mn-ea"/>
              </a:rPr>
              <a:t>换向型控制阀</a:t>
            </a:r>
          </a:p>
        </p:txBody>
      </p:sp>
      <p:pic>
        <p:nvPicPr>
          <p:cNvPr id="71684" name="Picture 4" descr="电磁控制换向阀"/>
          <p:cNvPicPr>
            <a:picLocks noGrp="1" noChangeAspect="1"/>
          </p:cNvPicPr>
          <p:nvPr>
            <p:ph sz="quarter" idx="4294967295"/>
          </p:nvPr>
        </p:nvPicPr>
        <p:blipFill>
          <a:blip r:embed="rId5">
            <a:clrChange>
              <a:clrFrom>
                <a:srgbClr val="FFFFFF">
                  <a:alpha val="100000"/>
                </a:srgbClr>
              </a:clrFrom>
              <a:clrTo>
                <a:srgbClr val="FFFFFF">
                  <a:alpha val="100000"/>
                  <a:alpha val="0"/>
                </a:srgbClr>
              </a:clrTo>
            </a:clrChange>
          </a:blip>
          <a:stretch>
            <a:fillRect/>
          </a:stretch>
        </p:blipFill>
        <p:spPr>
          <a:xfrm>
            <a:off x="3816985" y="1269365"/>
            <a:ext cx="2172335" cy="2366010"/>
          </a:xfrm>
        </p:spPr>
      </p:pic>
      <p:pic>
        <p:nvPicPr>
          <p:cNvPr id="71683" name="Picture 3"/>
          <p:cNvPicPr>
            <a:picLocks noGrp="1"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6258878" y="1169988"/>
            <a:ext cx="2520950" cy="24653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wipe(right)">
                                      <p:cBhvr>
                                        <p:cTn id="7" dur="500"/>
                                        <p:tgtEl>
                                          <p:spTgt spid="7168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683"/>
                                        </p:tgtEl>
                                        <p:attrNameLst>
                                          <p:attrName>style.visibility</p:attrName>
                                        </p:attrNameLst>
                                      </p:cBhvr>
                                      <p:to>
                                        <p:strVal val="visible"/>
                                      </p:to>
                                    </p:set>
                                    <p:animEffect transition="in" filter="dissolve">
                                      <p:cBhvr>
                                        <p:cTn id="11" dur="5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91440" y="907415"/>
            <a:ext cx="8886825" cy="578231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76</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5</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方向控制阀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2" name="Rectangle 3"/>
          <p:cNvSpPr>
            <a:spLocks noGrp="1"/>
          </p:cNvSpPr>
          <p:nvPr/>
        </p:nvSpPr>
        <p:spPr>
          <a:xfrm>
            <a:off x="331470" y="1269365"/>
            <a:ext cx="8237855" cy="307657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algn="just" defTabSz="914400" rtl="0">
              <a:lnSpc>
                <a:spcPct val="130000"/>
              </a:lnSpc>
              <a:spcBef>
                <a:spcPts val="0"/>
              </a:spcBef>
              <a:spcAft>
                <a:spcPct val="0"/>
              </a:spcAft>
              <a:buClrTx/>
              <a:buSzTx/>
            </a:pPr>
            <a:r>
              <a:rPr altLang="zh-CN" sz="2400" b="1" dirty="0">
                <a:solidFill>
                  <a:srgbClr val="306091"/>
                </a:solidFill>
                <a:latin typeface="宋体" panose="02010600030101010101" pitchFamily="2" charset="-122"/>
                <a:ea typeface="宋体" panose="02010600030101010101" pitchFamily="2" charset="-122"/>
                <a:sym typeface="+mn-ea"/>
              </a:rPr>
              <a:t>先导式电磁换向阀</a:t>
            </a:r>
          </a:p>
          <a:p>
            <a:pPr marR="0" algn="just" defTabSz="914400" rtl="0">
              <a:lnSpc>
                <a:spcPct val="130000"/>
              </a:lnSpc>
              <a:spcBef>
                <a:spcPts val="0"/>
              </a:spcBef>
              <a:spcAft>
                <a:spcPct val="0"/>
              </a:spcAft>
              <a:buClrTx/>
              <a:buSzTx/>
            </a:pPr>
            <a:r>
              <a:rPr altLang="zh-CN" sz="2400" b="1" dirty="0">
                <a:latin typeface="宋体" panose="02010600030101010101" pitchFamily="2" charset="-122"/>
                <a:ea typeface="宋体" panose="02010600030101010101" pitchFamily="2" charset="-122"/>
                <a:sym typeface="+mn-ea"/>
              </a:rPr>
              <a:t>由电磁先导阀和主阀组成分为外控式和内控式两种</a:t>
            </a:r>
            <a:r>
              <a:rPr lang="zh-CN" sz="2400" b="1" dirty="0">
                <a:latin typeface="宋体" panose="02010600030101010101" pitchFamily="2" charset="-122"/>
                <a:ea typeface="宋体" panose="02010600030101010101" pitchFamily="2" charset="-122"/>
                <a:sym typeface="+mn-ea"/>
              </a:rPr>
              <a:t>。</a:t>
            </a:r>
          </a:p>
          <a:p>
            <a:pPr marR="0" algn="just" defTabSz="914400" rtl="0">
              <a:lnSpc>
                <a:spcPct val="130000"/>
              </a:lnSpc>
              <a:spcBef>
                <a:spcPts val="0"/>
              </a:spcBef>
              <a:spcAft>
                <a:spcPct val="0"/>
              </a:spcAft>
              <a:buClrTx/>
              <a:buSzTx/>
            </a:pPr>
            <a:r>
              <a:rPr lang="zh-CN" sz="2400" b="1" dirty="0">
                <a:latin typeface="宋体" panose="02010600030101010101" pitchFamily="2" charset="-122"/>
                <a:ea typeface="宋体" panose="02010600030101010101" pitchFamily="2" charset="-122"/>
                <a:sym typeface="+mn-ea"/>
              </a:rPr>
              <a:t>二位三通电磁阀</a:t>
            </a:r>
          </a:p>
          <a:p>
            <a:pPr marR="0" algn="just" defTabSz="914400" rtl="0">
              <a:lnSpc>
                <a:spcPct val="130000"/>
              </a:lnSpc>
              <a:spcBef>
                <a:spcPts val="0"/>
              </a:spcBef>
              <a:spcAft>
                <a:spcPct val="0"/>
              </a:spcAft>
              <a:buClrTx/>
              <a:buSzTx/>
            </a:pPr>
            <a:r>
              <a:rPr lang="zh-CN" sz="2400" b="1" dirty="0">
                <a:solidFill>
                  <a:srgbClr val="C00000"/>
                </a:solidFill>
                <a:latin typeface="宋体" panose="02010600030101010101" pitchFamily="2" charset="-122"/>
                <a:ea typeface="宋体" panose="02010600030101010101" pitchFamily="2" charset="-122"/>
                <a:sym typeface="+mn-ea"/>
              </a:rPr>
              <a:t>原理：</a:t>
            </a:r>
            <a:r>
              <a:rPr lang="zh-CN" sz="2400" b="1" dirty="0">
                <a:latin typeface="宋体" panose="02010600030101010101" pitchFamily="2" charset="-122"/>
                <a:ea typeface="宋体" panose="02010600030101010101" pitchFamily="2" charset="-122"/>
                <a:sym typeface="+mn-ea"/>
              </a:rPr>
              <a:t>图示位置P截止A→O排气通电时衔铁被吸合，先导压力P1作用在主阀芯A1的右端面上，推动阀芯左移，使主阀换向，P→A接通，O截止。  </a:t>
            </a:r>
            <a:r>
              <a:rPr lang="zh-CN" sz="2000" b="1" dirty="0">
                <a:latin typeface="宋体" panose="02010600030101010101" pitchFamily="2" charset="-122"/>
                <a:ea typeface="宋体" panose="02010600030101010101" pitchFamily="2" charset="-122"/>
                <a:sym typeface="+mn-ea"/>
              </a:rPr>
              <a:t> </a:t>
            </a:r>
          </a:p>
        </p:txBody>
      </p:sp>
      <p:pic>
        <p:nvPicPr>
          <p:cNvPr id="64514" name="Picture 4" descr="11-28"/>
          <p:cNvPicPr>
            <a:picLocks noGrp="1" noChangeAspect="1"/>
          </p:cNvPicPr>
          <p:nvPr>
            <p:ph sz="half" idx="4294967295"/>
          </p:nvPr>
        </p:nvPicPr>
        <p:blipFill>
          <a:blip r:embed="rId5">
            <a:clrChange>
              <a:clrFrom>
                <a:srgbClr val="FEFEFE">
                  <a:alpha val="100000"/>
                </a:srgbClr>
              </a:clrFrom>
              <a:clrTo>
                <a:srgbClr val="FEFEFE">
                  <a:alpha val="100000"/>
                  <a:alpha val="0"/>
                </a:srgbClr>
              </a:clrTo>
            </a:clrChange>
          </a:blip>
          <a:srcRect b="11664"/>
          <a:stretch>
            <a:fillRect/>
          </a:stretch>
        </p:blipFill>
        <p:spPr>
          <a:xfrm>
            <a:off x="1359535" y="4190365"/>
            <a:ext cx="6426835" cy="2778760"/>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91440" y="907415"/>
            <a:ext cx="8886825" cy="578231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77</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5</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方向控制阀</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2" name="Rectangle 3"/>
          <p:cNvSpPr>
            <a:spLocks noGrp="1"/>
          </p:cNvSpPr>
          <p:nvPr/>
        </p:nvSpPr>
        <p:spPr>
          <a:xfrm>
            <a:off x="331470" y="1269365"/>
            <a:ext cx="8237855" cy="307657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algn="just" defTabSz="914400" rtl="0">
              <a:lnSpc>
                <a:spcPct val="130000"/>
              </a:lnSpc>
              <a:spcBef>
                <a:spcPts val="0"/>
              </a:spcBef>
              <a:spcAft>
                <a:spcPct val="0"/>
              </a:spcAft>
              <a:buClrTx/>
              <a:buSzTx/>
            </a:pPr>
            <a:r>
              <a:rPr lang="zh-CN" sz="2400" b="1" dirty="0">
                <a:latin typeface="宋体" panose="02010600030101010101" pitchFamily="2" charset="-122"/>
                <a:ea typeface="宋体" panose="02010600030101010101" pitchFamily="2" charset="-122"/>
                <a:sym typeface="+mn-ea"/>
              </a:rPr>
              <a:t>二位五通电磁阀 </a:t>
            </a:r>
          </a:p>
          <a:p>
            <a:pPr marR="0" algn="just" defTabSz="914400" rtl="0">
              <a:lnSpc>
                <a:spcPct val="130000"/>
              </a:lnSpc>
              <a:spcBef>
                <a:spcPts val="0"/>
              </a:spcBef>
              <a:spcAft>
                <a:spcPct val="0"/>
              </a:spcAft>
              <a:buClrTx/>
              <a:buSzTx/>
            </a:pPr>
            <a:r>
              <a:rPr lang="zh-CN" sz="2400" b="1" dirty="0">
                <a:solidFill>
                  <a:srgbClr val="C00000"/>
                </a:solidFill>
                <a:latin typeface="宋体" panose="02010600030101010101" pitchFamily="2" charset="-122"/>
                <a:ea typeface="宋体" panose="02010600030101010101" pitchFamily="2" charset="-122"/>
                <a:sym typeface="+mn-ea"/>
              </a:rPr>
              <a:t>原理：</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左电磁先导阀的线圈通电时主阀</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的</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K</a:t>
            </a:r>
            <a:r>
              <a:rPr lang="en-US" altLang="zh-CN" sz="2400" b="1" baseline="-250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腔进气，</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K</a:t>
            </a:r>
            <a:r>
              <a:rPr lang="en-US" altLang="zh-CN" sz="2400" b="1" baseline="-250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腔排气，使主阀阀芯向右移动，</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P</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与</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接通，同时</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B</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与</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O</a:t>
            </a:r>
            <a:r>
              <a:rPr lang="en-US" altLang="zh-CN" sz="2400" b="1" baseline="-250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接通。右电磁先导阀的线圈通电时，</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K</a:t>
            </a:r>
            <a:r>
              <a:rPr lang="en-US" altLang="zh-CN" sz="2400" b="1" baseline="-250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腔进气，</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K</a:t>
            </a:r>
            <a:r>
              <a:rPr lang="en-US" altLang="zh-CN" sz="2400" b="1" baseline="-250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腔排气，主阀芯向左移动，</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P</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与</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B</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接通，</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 </a:t>
            </a:r>
            <a:r>
              <a:rPr lang="zh-CN" altLang="zh-CN" sz="2400" b="1" dirty="0">
                <a:latin typeface="宋体" panose="02010600030101010101" pitchFamily="2" charset="-122"/>
                <a:ea typeface="宋体" panose="02010600030101010101" pitchFamily="2" charset="-122"/>
                <a:cs typeface="宋体" panose="02010600030101010101" pitchFamily="2" charset="-122"/>
                <a:sym typeface="+mn-ea"/>
              </a:rPr>
              <a:t>口排气。</a:t>
            </a:r>
            <a:endParaRPr lang="zh-CN" sz="2000" b="1"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65538" name="Picture 3" descr="11-29"/>
          <p:cNvPicPr>
            <a:picLocks noGrp="1" noChangeAspect="1"/>
          </p:cNvPicPr>
          <p:nvPr>
            <p:ph sz="half" idx="4294967295"/>
          </p:nvPr>
        </p:nvPicPr>
        <p:blipFill>
          <a:blip r:embed="rId5">
            <a:clrChange>
              <a:clrFrom>
                <a:srgbClr val="FEFEFE">
                  <a:alpha val="100000"/>
                </a:srgbClr>
              </a:clrFrom>
              <a:clrTo>
                <a:srgbClr val="FEFEFE">
                  <a:alpha val="100000"/>
                  <a:alpha val="0"/>
                </a:srgbClr>
              </a:clrTo>
            </a:clrChange>
          </a:blip>
          <a:stretch>
            <a:fillRect/>
          </a:stretch>
        </p:blipFill>
        <p:spPr>
          <a:xfrm>
            <a:off x="1074420" y="3540125"/>
            <a:ext cx="7157720" cy="3063875"/>
          </a:xfr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91440" y="907415"/>
            <a:ext cx="8886825" cy="518223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78</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6</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控制阀</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职能符号</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13" name="图片 1"/>
          <p:cNvPicPr>
            <a:picLocks noChangeAspect="1" noChangeArrowheads="1"/>
          </p:cNvPicPr>
          <p:nvPr/>
        </p:nvPicPr>
        <p:blipFill>
          <a:blip r:embed="rId5"/>
          <a:srcRect/>
          <a:stretch>
            <a:fillRect/>
          </a:stretch>
        </p:blipFill>
        <p:spPr bwMode="auto">
          <a:xfrm>
            <a:off x="91440" y="1547495"/>
            <a:ext cx="8892540" cy="398589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91440" y="1122680"/>
            <a:ext cx="8886825" cy="412496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79</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6</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控制阀</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职能符号</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12" name="图片 1"/>
          <p:cNvPicPr>
            <a:picLocks noChangeAspect="1" noChangeArrowheads="1"/>
          </p:cNvPicPr>
          <p:nvPr/>
        </p:nvPicPr>
        <p:blipFill>
          <a:blip r:embed="rId5"/>
          <a:srcRect/>
          <a:stretch>
            <a:fillRect/>
          </a:stretch>
        </p:blipFill>
        <p:spPr bwMode="auto">
          <a:xfrm>
            <a:off x="91440" y="2119630"/>
            <a:ext cx="8895715" cy="1889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941070"/>
            <a:ext cx="8004175" cy="340233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898525" y="1484313"/>
            <a:ext cx="6707188" cy="2322513"/>
          </a:xfrm>
        </p:spPr>
        <p:txBody>
          <a:bodyPr vert="horz" wrap="square" lIns="91440" tIns="45720" rIns="91440" bIns="45720" anchor="t"/>
          <a:lstStyle/>
          <a:p>
            <a:pPr marL="0" marR="0" indent="0" algn="just" defTabSz="914400" rtl="0" eaLnBrk="1" fontAlgn="base" latinLnBrk="0" hangingPunct="1">
              <a:lnSpc>
                <a:spcPct val="150000"/>
              </a:lnSpc>
              <a:spcBef>
                <a:spcPts val="0"/>
              </a:spcBef>
              <a:spcAft>
                <a:spcPct val="0"/>
              </a:spcAft>
              <a:buClrTx/>
              <a:buSzTx/>
              <a:buFont typeface="Arial" panose="020B0604020202020204" pitchFamily="34" charset="0"/>
              <a:buNone/>
            </a:pPr>
            <a:r>
              <a:rPr kumimoji="0" sz="20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(1)类型：</a:t>
            </a:r>
          </a:p>
          <a:p>
            <a:pPr marL="342900" marR="0" indent="-342900" algn="just" defTabSz="914400" rtl="0" eaLnBrk="1" fontAlgn="base" latinLnBrk="0" hangingPunct="1">
              <a:lnSpc>
                <a:spcPct val="150000"/>
              </a:lnSpc>
              <a:spcBef>
                <a:spcPts val="0"/>
              </a:spcBef>
              <a:spcAft>
                <a:spcPct val="0"/>
              </a:spcAft>
              <a:buClrTx/>
              <a:buSzTx/>
              <a:buFont typeface="Arial" panose="020B0604020202020204" pitchFamily="34" charset="0"/>
              <a:buChar char="•"/>
            </a:pPr>
            <a:r>
              <a:rPr kumimoji="0" sz="2000" b="1" i="0" u="none" strike="noStrike" kern="1200" cap="none" spc="0" normalizeH="0" baseline="0" noProof="1">
                <a:solidFill>
                  <a:srgbClr val="C00000"/>
                </a:solidFill>
                <a:latin typeface="宋体" panose="02010600030101010101" pitchFamily="2" charset="-122"/>
                <a:ea typeface="宋体" panose="02010600030101010101" pitchFamily="2" charset="-122"/>
                <a:cs typeface="宋体" panose="02010600030101010101" pitchFamily="2" charset="-122"/>
              </a:rPr>
              <a:t>按工作原理分：</a:t>
            </a:r>
            <a:r>
              <a:rPr kumimoji="0" sz="20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a:t>
            </a:r>
          </a:p>
          <a:p>
            <a:pPr marL="0" marR="0" indent="0" algn="just" defTabSz="914400" rtl="0" eaLnBrk="1" fontAlgn="base" latinLnBrk="0" hangingPunct="1">
              <a:lnSpc>
                <a:spcPct val="125000"/>
              </a:lnSpc>
              <a:spcBef>
                <a:spcPts val="0"/>
              </a:spcBef>
              <a:spcAft>
                <a:spcPct val="0"/>
              </a:spcAft>
              <a:buClrTx/>
              <a:buSzTx/>
              <a:buFont typeface="Wingdings" panose="05000000000000000000" pitchFamily="2" charset="2"/>
              <a:buNone/>
            </a:pPr>
            <a:endParaRPr kumimoji="0" lang="zh-CN" altLang="en-US" sz="1800" b="1" i="0" u="none" strike="noStrike" kern="1200" cap="none" spc="0" normalizeH="0" baseline="0" noProof="1">
              <a:solidFill>
                <a:schemeClr val="tx1"/>
              </a:solidFill>
              <a:latin typeface="+mn-lt"/>
              <a:ea typeface="+mn-ea"/>
              <a:cs typeface="+mn-cs"/>
            </a:endParaRPr>
          </a:p>
        </p:txBody>
      </p:sp>
      <p:sp>
        <p:nvSpPr>
          <p:cNvPr id="13318" name="灯片编号占位符 3"/>
          <p:cNvSpPr txBox="1">
            <a:spLocks noGrp="1"/>
          </p:cNvSpPr>
          <p:nvPr/>
        </p:nvSpPr>
        <p:spPr>
          <a:xfrm>
            <a:off x="4432300" y="6604000"/>
            <a:ext cx="277813"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8</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alt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a:t>
            </a:r>
            <a:r>
              <a:rPr lang="zh-CN" alt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空气压缩机</a:t>
            </a:r>
          </a:p>
        </p:txBody>
      </p:sp>
      <p:grpSp>
        <p:nvGrpSpPr>
          <p:cNvPr id="13323" name="组合 21"/>
          <p:cNvGrpSpPr/>
          <p:nvPr/>
        </p:nvGrpSpPr>
        <p:grpSpPr>
          <a:xfrm>
            <a:off x="635000" y="4437063"/>
            <a:ext cx="8005445" cy="2152650"/>
            <a:chOff x="1054" y="7290"/>
            <a:chExt cx="12607" cy="2879"/>
          </a:xfrm>
        </p:grpSpPr>
        <p:sp>
          <p:nvSpPr>
            <p:cNvPr id="13324" name="圆角矩形 3"/>
            <p:cNvSpPr/>
            <p:nvPr/>
          </p:nvSpPr>
          <p:spPr>
            <a:xfrm>
              <a:off x="1054" y="7290"/>
              <a:ext cx="12607" cy="2879"/>
            </a:xfrm>
            <a:prstGeom prst="roundRect">
              <a:avLst>
                <a:gd name="adj" fmla="val 4486"/>
              </a:avLst>
            </a:prstGeom>
            <a:solidFill>
              <a:srgbClr val="DCE6F2">
                <a:alpha val="7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25" name="文本框 9"/>
            <p:cNvSpPr txBox="1"/>
            <p:nvPr/>
          </p:nvSpPr>
          <p:spPr>
            <a:xfrm>
              <a:off x="1469" y="8256"/>
              <a:ext cx="10505" cy="636"/>
            </a:xfrm>
            <a:prstGeom prst="rect">
              <a:avLst/>
            </a:prstGeom>
            <a:noFill/>
            <a:ln w="9525">
              <a:noFill/>
            </a:ln>
          </p:spPr>
          <p:txBody>
            <a:bodyPr wrap="square" anchor="t">
              <a:spAutoFit/>
            </a:bodyPr>
            <a:lstStyle/>
            <a:p>
              <a:pPr marL="342900" indent="-342900">
                <a:lnSpc>
                  <a:spcPct val="125000"/>
                </a:lnSpc>
                <a:buChar char="•"/>
              </a:pPr>
              <a:r>
                <a:rPr lang="zh-CN" sz="2000" b="1" dirty="0">
                  <a:solidFill>
                    <a:srgbClr val="C00000"/>
                  </a:solidFill>
                  <a:latin typeface="宋体" panose="02010600030101010101" pitchFamily="2" charset="-122"/>
                  <a:ea typeface="宋体" panose="02010600030101010101" pitchFamily="2" charset="-122"/>
                  <a:sym typeface="宋体" panose="02010600030101010101" pitchFamily="2" charset="-122"/>
                </a:rPr>
                <a:t>按输出压力 p 分类：</a:t>
              </a:r>
            </a:p>
          </p:txBody>
        </p:sp>
      </p:grpSp>
      <p:pic>
        <p:nvPicPr>
          <p:cNvPr id="13326" name="图片 18" descr="08"/>
          <p:cNvPicPr>
            <a:picLocks noChangeAspect="1"/>
          </p:cNvPicPr>
          <p:nvPr/>
        </p:nvPicPr>
        <p:blipFill>
          <a:blip r:embed="rId4"/>
          <a:stretch>
            <a:fillRect/>
          </a:stretch>
        </p:blipFill>
        <p:spPr>
          <a:xfrm rot="1620000">
            <a:off x="7255828" y="949008"/>
            <a:ext cx="1192212" cy="1135062"/>
          </a:xfrm>
          <a:prstGeom prst="rect">
            <a:avLst/>
          </a:prstGeom>
          <a:noFill/>
          <a:ln w="9525">
            <a:noFill/>
          </a:ln>
        </p:spPr>
      </p:pic>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13328" name="图片 22"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sp>
        <p:nvSpPr>
          <p:cNvPr id="32778" name="Rectangle 10"/>
          <p:cNvSpPr/>
          <p:nvPr/>
        </p:nvSpPr>
        <p:spPr>
          <a:xfrm>
            <a:off x="3555365" y="4422140"/>
            <a:ext cx="5226050" cy="2091690"/>
          </a:xfrm>
          <a:prstGeom prst="rect">
            <a:avLst/>
          </a:prstGeom>
          <a:noFill/>
          <a:ln w="9525">
            <a:noFill/>
          </a:ln>
        </p:spPr>
        <p:txBody>
          <a:bodyPr wrap="square" anchor="t">
            <a:spAutoFit/>
          </a:bodyPr>
          <a:lstStyle/>
          <a:p>
            <a:pPr indent="533400">
              <a:lnSpc>
                <a:spcPct val="130000"/>
              </a:lnSpc>
            </a:pPr>
            <a:r>
              <a:rPr lang="zh-CN" altLang="zh-CN" sz="2000" b="1" dirty="0">
                <a:latin typeface="宋体" panose="02010600030101010101" pitchFamily="2" charset="-122"/>
                <a:ea typeface="宋体" panose="02010600030101010101" pitchFamily="2" charset="-122"/>
              </a:rPr>
              <a:t>鼓风机：　　　p ≤0.2MPa</a:t>
            </a:r>
          </a:p>
          <a:p>
            <a:pPr indent="533400" eaLnBrk="0" hangingPunct="0">
              <a:lnSpc>
                <a:spcPct val="130000"/>
              </a:lnSpc>
            </a:pPr>
            <a:r>
              <a:rPr lang="zh-CN" altLang="zh-CN" sz="2000" b="1" dirty="0">
                <a:latin typeface="宋体" panose="02010600030101010101" pitchFamily="2" charset="-122"/>
                <a:ea typeface="宋体" panose="02010600030101010101" pitchFamily="2" charset="-122"/>
              </a:rPr>
              <a:t>低压空压机：　0.2 MPa ＜ p ≤1MPa</a:t>
            </a:r>
          </a:p>
          <a:p>
            <a:pPr indent="533400" eaLnBrk="0" hangingPunct="0">
              <a:lnSpc>
                <a:spcPct val="130000"/>
              </a:lnSpc>
            </a:pPr>
            <a:r>
              <a:rPr lang="zh-CN" altLang="zh-CN" sz="2000" b="1" dirty="0">
                <a:latin typeface="宋体" panose="02010600030101010101" pitchFamily="2" charset="-122"/>
                <a:ea typeface="宋体" panose="02010600030101010101" pitchFamily="2" charset="-122"/>
              </a:rPr>
              <a:t>中压空压机：　1MPa＜p ≤ 10MPa</a:t>
            </a:r>
          </a:p>
          <a:p>
            <a:pPr indent="533400" eaLnBrk="0" hangingPunct="0">
              <a:lnSpc>
                <a:spcPct val="130000"/>
              </a:lnSpc>
            </a:pPr>
            <a:r>
              <a:rPr lang="zh-CN" altLang="zh-CN" sz="2000" b="1" dirty="0">
                <a:latin typeface="宋体" panose="02010600030101010101" pitchFamily="2" charset="-122"/>
                <a:ea typeface="宋体" panose="02010600030101010101" pitchFamily="2" charset="-122"/>
              </a:rPr>
              <a:t>高压空压机：　10MPa＜p ≤ 100MPa</a:t>
            </a:r>
          </a:p>
          <a:p>
            <a:pPr indent="533400" eaLnBrk="0" hangingPunct="0">
              <a:lnSpc>
                <a:spcPct val="130000"/>
              </a:lnSpc>
            </a:pPr>
            <a:r>
              <a:rPr lang="zh-CN" altLang="zh-CN" sz="2000" b="1" dirty="0">
                <a:latin typeface="宋体" panose="02010600030101010101" pitchFamily="2" charset="-122"/>
                <a:ea typeface="宋体" panose="02010600030101010101" pitchFamily="2" charset="-122"/>
              </a:rPr>
              <a:t>超高压空压机：p＞100MPa </a:t>
            </a:r>
          </a:p>
        </p:txBody>
      </p:sp>
      <p:grpSp>
        <p:nvGrpSpPr>
          <p:cNvPr id="7" name="组合 6"/>
          <p:cNvGrpSpPr/>
          <p:nvPr/>
        </p:nvGrpSpPr>
        <p:grpSpPr>
          <a:xfrm>
            <a:off x="3170555" y="1484630"/>
            <a:ext cx="1261110" cy="2042160"/>
            <a:chOff x="4993" y="2338"/>
            <a:chExt cx="1986" cy="3216"/>
          </a:xfrm>
        </p:grpSpPr>
        <p:sp>
          <p:nvSpPr>
            <p:cNvPr id="13332" name="AutoShape 8"/>
            <p:cNvSpPr/>
            <p:nvPr/>
          </p:nvSpPr>
          <p:spPr>
            <a:xfrm>
              <a:off x="4993" y="2701"/>
              <a:ext cx="207" cy="2533"/>
            </a:xfrm>
            <a:prstGeom prst="leftBrace">
              <a:avLst>
                <a:gd name="adj1" fmla="val 150000"/>
                <a:gd name="adj2" fmla="val 50000"/>
              </a:avLst>
            </a:prstGeom>
            <a:noFill/>
            <a:ln w="12700" cap="sq" cmpd="sng">
              <a:solidFill>
                <a:schemeClr val="tx1"/>
              </a:solidFill>
              <a:prstDash val="solid"/>
              <a:round/>
              <a:headEnd type="none" w="med" len="med"/>
              <a:tailEnd type="none" w="med" len="med"/>
            </a:ln>
          </p:spPr>
          <p:txBody>
            <a:bodyPr wrap="none" anchor="ctr"/>
            <a:lstStyle/>
            <a:p>
              <a:endParaRPr lang="zh-CN" altLang="en-US" dirty="0">
                <a:latin typeface="Garamond" panose="02020404030301010803" pitchFamily="18" charset="0"/>
                <a:ea typeface="宋体" panose="02010600030101010101" pitchFamily="2" charset="-122"/>
              </a:endParaRPr>
            </a:p>
          </p:txBody>
        </p:sp>
        <p:sp>
          <p:nvSpPr>
            <p:cNvPr id="2" name="文本框 1"/>
            <p:cNvSpPr txBox="1"/>
            <p:nvPr/>
          </p:nvSpPr>
          <p:spPr>
            <a:xfrm>
              <a:off x="5334" y="2338"/>
              <a:ext cx="1645" cy="628"/>
            </a:xfrm>
            <a:prstGeom prst="rect">
              <a:avLst/>
            </a:prstGeom>
            <a:noFill/>
          </p:spPr>
          <p:txBody>
            <a:bodyPr wrap="square" rtlCol="0">
              <a:spAutoFit/>
            </a:bodyPr>
            <a:lstStyle/>
            <a:p>
              <a:pPr algn="l">
                <a:buClrTx/>
                <a:buSzTx/>
              </a:pPr>
              <a:r>
                <a:rPr lang="zh-CN" altLang="zh-CN" sz="2000" b="1" dirty="0">
                  <a:latin typeface="宋体" panose="02010600030101010101" pitchFamily="2" charset="-122"/>
                </a:rPr>
                <a:t>速度型</a:t>
              </a:r>
            </a:p>
          </p:txBody>
        </p:sp>
        <p:sp>
          <p:nvSpPr>
            <p:cNvPr id="6" name="文本框 5"/>
            <p:cNvSpPr txBox="1"/>
            <p:nvPr/>
          </p:nvSpPr>
          <p:spPr>
            <a:xfrm>
              <a:off x="5333" y="4926"/>
              <a:ext cx="1647" cy="628"/>
            </a:xfrm>
            <a:prstGeom prst="rect">
              <a:avLst/>
            </a:prstGeom>
            <a:noFill/>
          </p:spPr>
          <p:txBody>
            <a:bodyPr wrap="square" rtlCol="0">
              <a:spAutoFit/>
            </a:bodyPr>
            <a:lstStyle/>
            <a:p>
              <a:pPr algn="l">
                <a:buClrTx/>
                <a:buSzTx/>
              </a:pPr>
              <a:r>
                <a:rPr lang="zh-CN" altLang="zh-CN" sz="2000" b="1" dirty="0">
                  <a:latin typeface="宋体" panose="02010600030101010101" pitchFamily="2" charset="-122"/>
                </a:rPr>
                <a:t>容积型</a:t>
              </a:r>
            </a:p>
          </p:txBody>
        </p:sp>
      </p:grpSp>
      <p:sp>
        <p:nvSpPr>
          <p:cNvPr id="8" name="AutoShape 8"/>
          <p:cNvSpPr/>
          <p:nvPr/>
        </p:nvSpPr>
        <p:spPr>
          <a:xfrm>
            <a:off x="4431665" y="1222375"/>
            <a:ext cx="103505" cy="923290"/>
          </a:xfrm>
          <a:prstGeom prst="leftBrace">
            <a:avLst>
              <a:gd name="adj1" fmla="val 150000"/>
              <a:gd name="adj2" fmla="val 50000"/>
            </a:avLst>
          </a:prstGeom>
          <a:noFill/>
          <a:ln w="12700" cap="sq" cmpd="sng">
            <a:solidFill>
              <a:schemeClr val="tx1"/>
            </a:solidFill>
            <a:prstDash val="solid"/>
            <a:round/>
            <a:headEnd type="none" w="med" len="med"/>
            <a:tailEnd type="none" w="med" len="med"/>
          </a:ln>
        </p:spPr>
        <p:txBody>
          <a:bodyPr wrap="none" anchor="ctr"/>
          <a:lstStyle/>
          <a:p>
            <a:endParaRPr lang="zh-CN" altLang="en-US" dirty="0">
              <a:latin typeface="Garamond" panose="02020404030301010803" pitchFamily="18" charset="0"/>
              <a:ea typeface="宋体" panose="02010600030101010101" pitchFamily="2" charset="-122"/>
            </a:endParaRPr>
          </a:p>
        </p:txBody>
      </p:sp>
      <p:sp>
        <p:nvSpPr>
          <p:cNvPr id="9" name="AutoShape 8"/>
          <p:cNvSpPr/>
          <p:nvPr/>
        </p:nvSpPr>
        <p:spPr>
          <a:xfrm>
            <a:off x="4432300" y="2614930"/>
            <a:ext cx="103505" cy="1336040"/>
          </a:xfrm>
          <a:prstGeom prst="leftBrace">
            <a:avLst>
              <a:gd name="adj1" fmla="val 150000"/>
              <a:gd name="adj2" fmla="val 50000"/>
            </a:avLst>
          </a:prstGeom>
          <a:noFill/>
          <a:ln w="12700" cap="sq" cmpd="sng">
            <a:solidFill>
              <a:schemeClr val="tx1"/>
            </a:solidFill>
            <a:prstDash val="solid"/>
            <a:round/>
            <a:headEnd type="none" w="med" len="med"/>
            <a:tailEnd type="none" w="med" len="med"/>
          </a:ln>
        </p:spPr>
        <p:txBody>
          <a:bodyPr wrap="none" anchor="ctr"/>
          <a:lstStyle/>
          <a:p>
            <a:endParaRPr lang="zh-CN" altLang="en-US" dirty="0">
              <a:latin typeface="Garamond" panose="02020404030301010803" pitchFamily="18" charset="0"/>
              <a:ea typeface="宋体" panose="02010600030101010101" pitchFamily="2" charset="-122"/>
            </a:endParaRPr>
          </a:p>
        </p:txBody>
      </p:sp>
      <p:sp>
        <p:nvSpPr>
          <p:cNvPr id="10" name="文本框 9"/>
          <p:cNvSpPr txBox="1"/>
          <p:nvPr/>
        </p:nvSpPr>
        <p:spPr>
          <a:xfrm>
            <a:off x="4709795" y="1038225"/>
            <a:ext cx="1225550" cy="1291590"/>
          </a:xfrm>
          <a:prstGeom prst="rect">
            <a:avLst/>
          </a:prstGeom>
          <a:noFill/>
        </p:spPr>
        <p:txBody>
          <a:bodyPr wrap="square" rtlCol="0">
            <a:spAutoFit/>
          </a:bodyPr>
          <a:lstStyle/>
          <a:p>
            <a:pPr>
              <a:lnSpc>
                <a:spcPct val="130000"/>
              </a:lnSpc>
            </a:pPr>
            <a:r>
              <a:rPr lang="zh-CN" altLang="zh-CN" sz="2000" b="1" dirty="0">
                <a:latin typeface="宋体" panose="02010600030101010101" pitchFamily="2" charset="-122"/>
              </a:rPr>
              <a:t>轴流式</a:t>
            </a:r>
          </a:p>
          <a:p>
            <a:pPr>
              <a:lnSpc>
                <a:spcPct val="130000"/>
              </a:lnSpc>
            </a:pPr>
            <a:r>
              <a:rPr lang="zh-CN" altLang="zh-CN" sz="2000" b="1" dirty="0">
                <a:latin typeface="宋体" panose="02010600030101010101" pitchFamily="2" charset="-122"/>
              </a:rPr>
              <a:t>离心式</a:t>
            </a:r>
          </a:p>
          <a:p>
            <a:pPr>
              <a:lnSpc>
                <a:spcPct val="130000"/>
              </a:lnSpc>
            </a:pPr>
            <a:r>
              <a:rPr lang="zh-CN" altLang="zh-CN" sz="2000" b="1" dirty="0">
                <a:latin typeface="宋体" panose="02010600030101010101" pitchFamily="2" charset="-122"/>
              </a:rPr>
              <a:t>转子式</a:t>
            </a:r>
          </a:p>
        </p:txBody>
      </p:sp>
      <p:sp>
        <p:nvSpPr>
          <p:cNvPr id="11" name="文本框 10"/>
          <p:cNvSpPr txBox="1"/>
          <p:nvPr/>
        </p:nvSpPr>
        <p:spPr>
          <a:xfrm>
            <a:off x="5935980" y="2145665"/>
            <a:ext cx="1225550" cy="891540"/>
          </a:xfrm>
          <a:prstGeom prst="rect">
            <a:avLst/>
          </a:prstGeom>
          <a:noFill/>
        </p:spPr>
        <p:txBody>
          <a:bodyPr wrap="square" rtlCol="0">
            <a:spAutoFit/>
          </a:bodyPr>
          <a:lstStyle/>
          <a:p>
            <a:pPr>
              <a:lnSpc>
                <a:spcPct val="130000"/>
              </a:lnSpc>
            </a:pPr>
            <a:r>
              <a:rPr lang="zh-CN" altLang="zh-CN" sz="2000" b="1" dirty="0">
                <a:latin typeface="宋体" panose="02010600030101010101" pitchFamily="2" charset="-122"/>
              </a:rPr>
              <a:t>活塞式</a:t>
            </a:r>
          </a:p>
          <a:p>
            <a:pPr>
              <a:lnSpc>
                <a:spcPct val="130000"/>
              </a:lnSpc>
            </a:pPr>
            <a:r>
              <a:rPr lang="zh-CN" altLang="zh-CN" sz="2000" b="1" dirty="0">
                <a:latin typeface="宋体" panose="02010600030101010101" pitchFamily="2" charset="-122"/>
              </a:rPr>
              <a:t>膜片式</a:t>
            </a:r>
          </a:p>
        </p:txBody>
      </p:sp>
      <p:sp>
        <p:nvSpPr>
          <p:cNvPr id="12" name="文本框 11"/>
          <p:cNvSpPr txBox="1"/>
          <p:nvPr/>
        </p:nvSpPr>
        <p:spPr>
          <a:xfrm>
            <a:off x="5935980" y="3051810"/>
            <a:ext cx="1225550" cy="1291590"/>
          </a:xfrm>
          <a:prstGeom prst="rect">
            <a:avLst/>
          </a:prstGeom>
          <a:noFill/>
        </p:spPr>
        <p:txBody>
          <a:bodyPr wrap="square" rtlCol="0">
            <a:spAutoFit/>
          </a:bodyPr>
          <a:lstStyle/>
          <a:p>
            <a:pPr>
              <a:lnSpc>
                <a:spcPct val="130000"/>
              </a:lnSpc>
            </a:pPr>
            <a:r>
              <a:rPr lang="zh-CN" altLang="zh-CN" sz="2000" b="1" dirty="0">
                <a:latin typeface="宋体" panose="02010600030101010101" pitchFamily="2" charset="-122"/>
              </a:rPr>
              <a:t>滑片式</a:t>
            </a:r>
          </a:p>
          <a:p>
            <a:pPr>
              <a:lnSpc>
                <a:spcPct val="130000"/>
              </a:lnSpc>
            </a:pPr>
            <a:r>
              <a:rPr lang="zh-CN" altLang="zh-CN" sz="2000" b="1" dirty="0">
                <a:latin typeface="宋体" panose="02010600030101010101" pitchFamily="2" charset="-122"/>
              </a:rPr>
              <a:t>螺杆式</a:t>
            </a:r>
          </a:p>
          <a:p>
            <a:pPr>
              <a:lnSpc>
                <a:spcPct val="130000"/>
              </a:lnSpc>
            </a:pPr>
            <a:r>
              <a:rPr lang="zh-CN" altLang="zh-CN" sz="2000" b="1" dirty="0">
                <a:latin typeface="宋体" panose="02010600030101010101" pitchFamily="2" charset="-122"/>
              </a:rPr>
              <a:t>转子式</a:t>
            </a:r>
          </a:p>
        </p:txBody>
      </p:sp>
      <p:sp>
        <p:nvSpPr>
          <p:cNvPr id="13" name="文本框 12"/>
          <p:cNvSpPr txBox="1"/>
          <p:nvPr/>
        </p:nvSpPr>
        <p:spPr>
          <a:xfrm>
            <a:off x="4709795" y="2446655"/>
            <a:ext cx="1044575" cy="398780"/>
          </a:xfrm>
          <a:prstGeom prst="rect">
            <a:avLst/>
          </a:prstGeom>
          <a:noFill/>
        </p:spPr>
        <p:txBody>
          <a:bodyPr wrap="square" rtlCol="0">
            <a:spAutoFit/>
          </a:bodyPr>
          <a:lstStyle/>
          <a:p>
            <a:pPr algn="l">
              <a:buClrTx/>
              <a:buSzTx/>
            </a:pPr>
            <a:r>
              <a:rPr lang="zh-CN" altLang="zh-CN" sz="2000" b="1" dirty="0">
                <a:latin typeface="宋体" panose="02010600030101010101" pitchFamily="2" charset="-122"/>
              </a:rPr>
              <a:t>往复式</a:t>
            </a:r>
          </a:p>
        </p:txBody>
      </p:sp>
      <p:sp>
        <p:nvSpPr>
          <p:cNvPr id="14" name="文本框 13"/>
          <p:cNvSpPr txBox="1"/>
          <p:nvPr/>
        </p:nvSpPr>
        <p:spPr>
          <a:xfrm>
            <a:off x="4710430" y="3649980"/>
            <a:ext cx="1044575" cy="398780"/>
          </a:xfrm>
          <a:prstGeom prst="rect">
            <a:avLst/>
          </a:prstGeom>
          <a:noFill/>
        </p:spPr>
        <p:txBody>
          <a:bodyPr wrap="square" rtlCol="0">
            <a:spAutoFit/>
          </a:bodyPr>
          <a:lstStyle/>
          <a:p>
            <a:pPr algn="l">
              <a:buClrTx/>
              <a:buSzTx/>
            </a:pPr>
            <a:r>
              <a:rPr lang="zh-CN" altLang="zh-CN" sz="2000" b="1" dirty="0">
                <a:latin typeface="宋体" panose="02010600030101010101" pitchFamily="2" charset="-122"/>
              </a:rPr>
              <a:t>回转式</a:t>
            </a:r>
          </a:p>
        </p:txBody>
      </p:sp>
      <p:sp>
        <p:nvSpPr>
          <p:cNvPr id="15" name="AutoShape 8"/>
          <p:cNvSpPr/>
          <p:nvPr/>
        </p:nvSpPr>
        <p:spPr>
          <a:xfrm>
            <a:off x="5754370" y="2384425"/>
            <a:ext cx="76200" cy="514985"/>
          </a:xfrm>
          <a:prstGeom prst="leftBrace">
            <a:avLst>
              <a:gd name="adj1" fmla="val 150000"/>
              <a:gd name="adj2" fmla="val 50000"/>
            </a:avLst>
          </a:prstGeom>
          <a:noFill/>
          <a:ln w="12700" cap="sq" cmpd="sng">
            <a:solidFill>
              <a:schemeClr val="tx1"/>
            </a:solidFill>
            <a:prstDash val="solid"/>
            <a:round/>
            <a:headEnd type="none" w="med" len="med"/>
            <a:tailEnd type="none" w="med" len="med"/>
          </a:ln>
        </p:spPr>
        <p:txBody>
          <a:bodyPr wrap="none" anchor="ctr"/>
          <a:lstStyle/>
          <a:p>
            <a:endParaRPr lang="zh-CN" altLang="en-US" dirty="0">
              <a:latin typeface="Garamond" panose="02020404030301010803" pitchFamily="18" charset="0"/>
              <a:ea typeface="宋体" panose="02010600030101010101" pitchFamily="2" charset="-122"/>
            </a:endParaRPr>
          </a:p>
        </p:txBody>
      </p:sp>
      <p:sp>
        <p:nvSpPr>
          <p:cNvPr id="16" name="AutoShape 8"/>
          <p:cNvSpPr/>
          <p:nvPr/>
        </p:nvSpPr>
        <p:spPr>
          <a:xfrm>
            <a:off x="5754370" y="3324225"/>
            <a:ext cx="76200" cy="881380"/>
          </a:xfrm>
          <a:prstGeom prst="leftBrace">
            <a:avLst>
              <a:gd name="adj1" fmla="val 150000"/>
              <a:gd name="adj2" fmla="val 50000"/>
            </a:avLst>
          </a:prstGeom>
          <a:noFill/>
          <a:ln w="12700" cap="sq" cmpd="sng">
            <a:solidFill>
              <a:schemeClr val="tx1"/>
            </a:solidFill>
            <a:prstDash val="solid"/>
            <a:round/>
            <a:headEnd type="none" w="med" len="med"/>
            <a:tailEnd type="none" w="med" len="med"/>
          </a:ln>
        </p:spPr>
        <p:txBody>
          <a:bodyPr wrap="none" anchor="ctr"/>
          <a:lstStyle/>
          <a:p>
            <a:endParaRPr lang="zh-CN" altLang="en-US" dirty="0">
              <a:latin typeface="Garamond" panose="02020404030301010803" pitchFamily="18" charset="0"/>
              <a:ea typeface="宋体" panose="02010600030101010101" pitchFamily="2" charset="-122"/>
            </a:endParaRPr>
          </a:p>
        </p:txBody>
      </p:sp>
      <p:sp>
        <p:nvSpPr>
          <p:cNvPr id="5" name="AutoShape 8"/>
          <p:cNvSpPr/>
          <p:nvPr/>
        </p:nvSpPr>
        <p:spPr>
          <a:xfrm>
            <a:off x="3851275" y="4660265"/>
            <a:ext cx="116840" cy="1706880"/>
          </a:xfrm>
          <a:prstGeom prst="leftBrace">
            <a:avLst>
              <a:gd name="adj1" fmla="val 150000"/>
              <a:gd name="adj2" fmla="val 50000"/>
            </a:avLst>
          </a:prstGeom>
          <a:noFill/>
          <a:ln w="12700" cap="sq" cmpd="sng">
            <a:solidFill>
              <a:schemeClr val="tx1"/>
            </a:solidFill>
            <a:prstDash val="solid"/>
            <a:round/>
            <a:headEnd type="none" w="med" len="med"/>
            <a:tailEnd type="none" w="med" len="med"/>
          </a:ln>
        </p:spPr>
        <p:txBody>
          <a:bodyPr wrap="none" anchor="ctr"/>
          <a:lstStyle/>
          <a:p>
            <a:endParaRPr lang="zh-CN" altLang="en-US" dirty="0">
              <a:latin typeface="Garamond" panose="02020404030301010803"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8"/>
                                        </p:tgtEl>
                                        <p:attrNameLst>
                                          <p:attrName>style.visibility</p:attrName>
                                        </p:attrNameLst>
                                      </p:cBhvr>
                                      <p:to>
                                        <p:strVal val="visible"/>
                                      </p:to>
                                    </p:set>
                                    <p:animEffect transition="in" filter="blinds(horizontal)">
                                      <p:cBhvr>
                                        <p:cTn id="7" dur="500"/>
                                        <p:tgtEl>
                                          <p:spTgt spid="32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91440" y="1122680"/>
            <a:ext cx="8886825" cy="548068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80</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6</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控制阀</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职能符号</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13" name="图片 1"/>
          <p:cNvPicPr>
            <a:picLocks noChangeAspect="1" noChangeArrowheads="1"/>
          </p:cNvPicPr>
          <p:nvPr/>
        </p:nvPicPr>
        <p:blipFill>
          <a:blip r:embed="rId5"/>
          <a:srcRect/>
          <a:stretch>
            <a:fillRect/>
          </a:stretch>
        </p:blipFill>
        <p:spPr bwMode="auto">
          <a:xfrm>
            <a:off x="897890" y="1285875"/>
            <a:ext cx="7414895" cy="517652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91440" y="1122680"/>
            <a:ext cx="8886825" cy="548068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81</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6</a:t>
            </a:r>
            <a:r>
              <a:rPr sz="2400" b="1" dirty="0">
                <a:solidFill>
                  <a:schemeClr val="bg1"/>
                </a:solidFill>
                <a:latin typeface="宋体" panose="02010600030101010101" pitchFamily="2" charset="-122"/>
                <a:ea typeface="宋体" panose="02010600030101010101" pitchFamily="2" charset="-122"/>
                <a:sym typeface="宋体" panose="02010600030101010101" pitchFamily="2" charset="-122"/>
              </a:rPr>
              <a:t>. 控制阀</a:t>
            </a:r>
            <a:r>
              <a:rPr 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职能符号</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12" name="图片 1"/>
          <p:cNvPicPr>
            <a:picLocks noChangeAspect="1" noChangeArrowheads="1"/>
          </p:cNvPicPr>
          <p:nvPr/>
        </p:nvPicPr>
        <p:blipFill>
          <a:blip r:embed="rId5"/>
          <a:srcRect/>
          <a:stretch>
            <a:fillRect/>
          </a:stretch>
        </p:blipFill>
        <p:spPr bwMode="auto">
          <a:xfrm>
            <a:off x="1356995" y="1214120"/>
            <a:ext cx="6388100" cy="533019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66562" name="圆角矩形 3"/>
          <p:cNvSpPr/>
          <p:nvPr/>
        </p:nvSpPr>
        <p:spPr>
          <a:xfrm>
            <a:off x="231775" y="1236663"/>
            <a:ext cx="8620125" cy="5367337"/>
          </a:xfrm>
          <a:prstGeom prst="roundRect">
            <a:avLst>
              <a:gd name="adj" fmla="val 4486"/>
            </a:avLst>
          </a:prstGeom>
          <a:solidFill>
            <a:srgbClr val="DCE6F2">
              <a:alpha val="5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66563" name="Rectangle 3"/>
          <p:cNvSpPr>
            <a:spLocks noGrp="1"/>
          </p:cNvSpPr>
          <p:nvPr>
            <p:ph type="body" sz="half" idx="1"/>
          </p:nvPr>
        </p:nvSpPr>
        <p:spPr>
          <a:xfrm>
            <a:off x="473075" y="628650"/>
            <a:ext cx="5378450" cy="608013"/>
          </a:xfrm>
        </p:spPr>
        <p:txBody>
          <a:bodyPr vert="horz" wrap="square" lIns="91440" tIns="45720" rIns="91440" bIns="45720" anchor="t"/>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五、 气动逻辑元件</a:t>
            </a:r>
          </a:p>
        </p:txBody>
      </p:sp>
      <p:sp>
        <p:nvSpPr>
          <p:cNvPr id="66564"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66565"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66566" name="文本框 8"/>
          <p:cNvSpPr txBox="1"/>
          <p:nvPr/>
        </p:nvSpPr>
        <p:spPr>
          <a:xfrm>
            <a:off x="4416425" y="2874963"/>
            <a:ext cx="311150" cy="1106487"/>
          </a:xfrm>
          <a:prstGeom prst="rect">
            <a:avLst/>
          </a:prstGeom>
          <a:noFill/>
          <a:ln w="9525">
            <a:noFill/>
          </a:ln>
        </p:spPr>
        <p:txBody>
          <a:bodyPr wrap="none" anchor="t">
            <a:spAutoFit/>
          </a:bodyPr>
          <a:lstStyle/>
          <a:p>
            <a:endParaRPr lang="zh-CN" altLang="en-US" sz="6600">
              <a:latin typeface="Garamond" panose="02020404030301010803" pitchFamily="18" charset="0"/>
              <a:ea typeface="宋体" panose="02010600030101010101" pitchFamily="2" charset="-122"/>
            </a:endParaRPr>
          </a:p>
        </p:txBody>
      </p:sp>
      <p:sp>
        <p:nvSpPr>
          <p:cNvPr id="10" name="Rectangle 3"/>
          <p:cNvSpPr>
            <a:spLocks noGrp="1"/>
          </p:cNvSpPr>
          <p:nvPr/>
        </p:nvSpPr>
        <p:spPr>
          <a:xfrm>
            <a:off x="331788" y="1236663"/>
            <a:ext cx="8621713" cy="5049838"/>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fontAlgn="base">
              <a:lnSpc>
                <a:spcPct val="150000"/>
              </a:lnSpc>
              <a:spcBef>
                <a:spcPts val="0"/>
              </a:spcBef>
            </a:pPr>
            <a:r>
              <a:rPr lang="zh-CN" altLang="en-US" sz="2000" b="1" strike="noStrike" noProof="1">
                <a:latin typeface="宋体" panose="02010600030101010101" pitchFamily="2" charset="-122"/>
                <a:ea typeface="宋体" panose="02010600030101010101" pitchFamily="2" charset="-122"/>
                <a:cs typeface="宋体" panose="02010600030101010101" pitchFamily="2" charset="-122"/>
              </a:rPr>
              <a:t>气动逻辑元件是用压缩空气为介质，通过元件的可动部件（如膜片、阀心）在气控信号作用下动作，改变气流方向以实现一定逻辑功能的气体控制元件。实际上气动方向控制阀也具有逻辑元件的各种功能，所不同的是它的输出功率较大，尺寸大。而气动逻辑元件的尺寸较小，因此在气动控制系统中广泛采用各种形式的气动逻辑元件（逻辑阀）。</a:t>
            </a:r>
          </a:p>
          <a:p>
            <a:pPr algn="just" fontAlgn="base">
              <a:lnSpc>
                <a:spcPct val="150000"/>
              </a:lnSpc>
              <a:spcBef>
                <a:spcPts val="0"/>
              </a:spcBef>
              <a:buFont typeface="Wingdings" panose="05000000000000000000" charset="0"/>
              <a:buChar char="u"/>
            </a:pPr>
            <a:r>
              <a:rPr lang="zh-CN" altLang="zh-CN" sz="20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气动逻辑元件的分类：</a:t>
            </a:r>
          </a:p>
          <a:p>
            <a:pPr algn="just" fontAlgn="base">
              <a:lnSpc>
                <a:spcPct val="150000"/>
              </a:lnSpc>
              <a:spcBef>
                <a:spcPts val="0"/>
              </a:spcBef>
            </a:pPr>
            <a:r>
              <a:rPr lang="zh-CN" altLang="zh-CN" sz="20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气动逻辑元件的种类很多，可根据不同特性进行分类。</a:t>
            </a:r>
          </a:p>
          <a:p>
            <a:pPr marL="0" indent="0" algn="just" fontAlgn="base">
              <a:lnSpc>
                <a:spcPct val="150000"/>
              </a:lnSpc>
              <a:spcBef>
                <a:spcPts val="0"/>
              </a:spcBef>
              <a:buNone/>
            </a:pPr>
            <a:r>
              <a:rPr lang="en-US" altLang="zh-CN" sz="20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 </a:t>
            </a:r>
            <a:r>
              <a:rPr lang="zh-CN" altLang="zh-CN" sz="20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按工作压力：</a:t>
            </a:r>
          </a:p>
          <a:p>
            <a:pPr marL="0" indent="0" algn="just" fontAlgn="base">
              <a:lnSpc>
                <a:spcPct val="150000"/>
              </a:lnSpc>
              <a:spcBef>
                <a:spcPts val="0"/>
              </a:spcBef>
              <a:buNone/>
            </a:pPr>
            <a:r>
              <a:rPr lang="zh-CN" altLang="zh-CN" sz="20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（1）高压型</a:t>
            </a:r>
            <a:r>
              <a:rPr lang="en-US" altLang="zh-CN" sz="20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zh-CN" sz="20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工作压力 0.2～0.8MPa</a:t>
            </a:r>
          </a:p>
          <a:p>
            <a:pPr marL="0" indent="0" algn="just" fontAlgn="base">
              <a:lnSpc>
                <a:spcPct val="150000"/>
              </a:lnSpc>
              <a:spcBef>
                <a:spcPts val="0"/>
              </a:spcBef>
              <a:buNone/>
            </a:pPr>
            <a:r>
              <a:rPr lang="zh-CN" altLang="zh-CN" sz="20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（2）低压型</a:t>
            </a:r>
            <a:r>
              <a:rPr lang="en-US" altLang="zh-CN"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zh-CN" sz="20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工作压力 0.05～0.2MPa</a:t>
            </a:r>
          </a:p>
          <a:p>
            <a:pPr marL="0" indent="0" algn="just" fontAlgn="base">
              <a:lnSpc>
                <a:spcPct val="150000"/>
              </a:lnSpc>
              <a:spcBef>
                <a:spcPts val="0"/>
              </a:spcBef>
              <a:buNone/>
            </a:pPr>
            <a:r>
              <a:rPr lang="zh-CN" altLang="zh-CN" sz="20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（3）微压型</a:t>
            </a:r>
            <a:r>
              <a:rPr lang="en-US" altLang="zh-CN"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zh-CN" sz="20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工作压力 0.005～0.05MPa</a:t>
            </a:r>
          </a:p>
        </p:txBody>
      </p:sp>
      <p:sp>
        <p:nvSpPr>
          <p:cNvPr id="66568" name="灯片编号占位符 3"/>
          <p:cNvSpPr txBox="1">
            <a:spLocks noGrp="1"/>
          </p:cNvSpPr>
          <p:nvPr/>
        </p:nvSpPr>
        <p:spPr>
          <a:xfrm>
            <a:off x="4192588" y="6604000"/>
            <a:ext cx="517525" cy="365125"/>
          </a:xfrm>
          <a:prstGeom prst="rect">
            <a:avLst/>
          </a:prstGeom>
          <a:noFill/>
          <a:ln w="9525">
            <a:noFill/>
          </a:ln>
        </p:spPr>
        <p:txBody>
          <a:bodyPr wrap="square" lIns="91440" tIns="45720" rIns="91440" bIns="45720" anchor="ctr"/>
          <a:lstStyle/>
          <a:p>
            <a:pPr algn="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r" eaLnBrk="0" hangingPunct="0"/>
              <a:t>82</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4" name="矩形 3"/>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66570" name="图片 1"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67586" name="圆角矩形 3"/>
          <p:cNvSpPr/>
          <p:nvPr/>
        </p:nvSpPr>
        <p:spPr>
          <a:xfrm>
            <a:off x="231775" y="1395413"/>
            <a:ext cx="8535988" cy="4573587"/>
          </a:xfrm>
          <a:prstGeom prst="roundRect">
            <a:avLst>
              <a:gd name="adj" fmla="val 4486"/>
            </a:avLst>
          </a:prstGeom>
          <a:solidFill>
            <a:srgbClr val="DCE6F2">
              <a:alpha val="5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67587" name="Rectangle 3"/>
          <p:cNvSpPr>
            <a:spLocks noGrp="1"/>
          </p:cNvSpPr>
          <p:nvPr>
            <p:ph type="body" sz="half" idx="1"/>
          </p:nvPr>
        </p:nvSpPr>
        <p:spPr>
          <a:xfrm>
            <a:off x="473075" y="703263"/>
            <a:ext cx="5378450" cy="608012"/>
          </a:xfrm>
        </p:spPr>
        <p:txBody>
          <a:bodyPr vert="horz" wrap="square" lIns="91440" tIns="45720" rIns="91440" bIns="45720" anchor="t"/>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五、 气动逻辑元件</a:t>
            </a:r>
          </a:p>
        </p:txBody>
      </p:sp>
      <p:sp>
        <p:nvSpPr>
          <p:cNvPr id="67588"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67589"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67590" name="文本框 8"/>
          <p:cNvSpPr txBox="1"/>
          <p:nvPr/>
        </p:nvSpPr>
        <p:spPr>
          <a:xfrm>
            <a:off x="4416425" y="2874963"/>
            <a:ext cx="311150" cy="1106487"/>
          </a:xfrm>
          <a:prstGeom prst="rect">
            <a:avLst/>
          </a:prstGeom>
          <a:noFill/>
          <a:ln w="9525">
            <a:noFill/>
          </a:ln>
        </p:spPr>
        <p:txBody>
          <a:bodyPr wrap="none" anchor="t">
            <a:spAutoFit/>
          </a:bodyPr>
          <a:lstStyle/>
          <a:p>
            <a:endParaRPr lang="zh-CN" altLang="en-US" sz="6600">
              <a:latin typeface="Garamond" panose="02020404030301010803" pitchFamily="18" charset="0"/>
              <a:ea typeface="宋体" panose="02010600030101010101" pitchFamily="2" charset="-122"/>
            </a:endParaRPr>
          </a:p>
        </p:txBody>
      </p:sp>
      <p:sp>
        <p:nvSpPr>
          <p:cNvPr id="10" name="Rectangle 3"/>
          <p:cNvSpPr>
            <a:spLocks noGrp="1"/>
          </p:cNvSpPr>
          <p:nvPr/>
        </p:nvSpPr>
        <p:spPr>
          <a:xfrm>
            <a:off x="473075" y="1484313"/>
            <a:ext cx="8085138" cy="5119688"/>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fontAlgn="base">
              <a:lnSpc>
                <a:spcPct val="150000"/>
              </a:lnSpc>
              <a:spcBef>
                <a:spcPts val="0"/>
              </a:spcBef>
              <a:buNone/>
            </a:pPr>
            <a:r>
              <a:rPr lang="en-US" altLang="zh-CN" sz="20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rPr>
              <a:t>2. </a:t>
            </a:r>
            <a:r>
              <a:rPr lang="zh-CN" altLang="en-US" sz="20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rPr>
              <a:t>按结构型式：</a:t>
            </a:r>
          </a:p>
          <a:p>
            <a:pPr algn="just" fontAlgn="base">
              <a:lnSpc>
                <a:spcPct val="150000"/>
              </a:lnSpc>
              <a:spcBef>
                <a:spcPts val="0"/>
              </a:spcBef>
            </a:pPr>
            <a:r>
              <a:rPr lang="zh-CN" altLang="en-US" sz="2000" b="1" strike="noStrike" noProof="1">
                <a:latin typeface="宋体" panose="02010600030101010101" pitchFamily="2" charset="-122"/>
                <a:ea typeface="宋体" panose="02010600030101010101" pitchFamily="2" charset="-122"/>
                <a:cs typeface="宋体" panose="02010600030101010101" pitchFamily="2" charset="-122"/>
              </a:rPr>
              <a:t>元件的结构总是由开关部分和控制部分组成。开关部分是在控制气压信号作用下来回动作，改变气流通路，完成逻辑功能。根据组成原理，气动逻辑元件的结构型式可分为三类：</a:t>
            </a:r>
          </a:p>
          <a:p>
            <a:pPr marL="0" indent="0" algn="just" fontAlgn="base">
              <a:lnSpc>
                <a:spcPct val="150000"/>
              </a:lnSpc>
              <a:spcBef>
                <a:spcPts val="0"/>
              </a:spcBef>
              <a:buNone/>
            </a:pPr>
            <a:r>
              <a:rPr lang="zh-CN" altLang="zh-CN" sz="2000" b="1" strike="noStrike" noProof="1">
                <a:latin typeface="宋体" panose="02010600030101010101" pitchFamily="2" charset="-122"/>
                <a:ea typeface="+mn-ea"/>
                <a:cs typeface="+mn-cs"/>
                <a:sym typeface="宋体" panose="02010600030101010101" pitchFamily="2" charset="-122"/>
              </a:rPr>
              <a:t>（1）截止式</a:t>
            </a:r>
            <a:r>
              <a:rPr lang="en-US" altLang="zh-CN" sz="2000" b="1" strike="noStrike" noProof="1">
                <a:latin typeface="宋体" panose="02010600030101010101" pitchFamily="2" charset="-122"/>
                <a:ea typeface="+mn-ea"/>
                <a:cs typeface="+mn-cs"/>
                <a:sym typeface="宋体" panose="02010600030101010101" pitchFamily="2" charset="-122"/>
              </a:rPr>
              <a:t>——</a:t>
            </a:r>
            <a:r>
              <a:rPr lang="zh-CN" altLang="zh-CN" sz="2000" b="1" strike="noStrike" noProof="1">
                <a:latin typeface="宋体" panose="02010600030101010101" pitchFamily="2" charset="-122"/>
                <a:ea typeface="+mn-ea"/>
                <a:cs typeface="+mn-cs"/>
                <a:sym typeface="宋体" panose="02010600030101010101" pitchFamily="2" charset="-122"/>
              </a:rPr>
              <a:t>气路的通断依靠可动件的端面（平面或锥面）与气嘴构成的气口的开启或关闭来实现。</a:t>
            </a:r>
            <a:endParaRPr lang="zh-CN" altLang="zh-CN" sz="2000" b="1" strike="noStrike" noProof="1">
              <a:latin typeface="宋体" panose="02010600030101010101" pitchFamily="2" charset="-122"/>
              <a:sym typeface="宋体" panose="02010600030101010101" pitchFamily="2" charset="-122"/>
            </a:endParaRPr>
          </a:p>
          <a:p>
            <a:pPr marL="0" indent="0" algn="just" fontAlgn="base">
              <a:lnSpc>
                <a:spcPct val="150000"/>
              </a:lnSpc>
              <a:spcBef>
                <a:spcPts val="0"/>
              </a:spcBef>
              <a:buNone/>
            </a:pPr>
            <a:r>
              <a:rPr lang="zh-CN" altLang="zh-CN" sz="2000" b="1" strike="noStrike" noProof="1">
                <a:latin typeface="宋体" panose="02010600030101010101" pitchFamily="2" charset="-122"/>
                <a:ea typeface="+mn-ea"/>
                <a:cs typeface="+mn-cs"/>
                <a:sym typeface="宋体" panose="02010600030101010101" pitchFamily="2" charset="-122"/>
              </a:rPr>
              <a:t>（2）滑柱式（滑块型）</a:t>
            </a:r>
            <a:r>
              <a:rPr lang="en-US" altLang="zh-CN" sz="2000" b="1" strike="noStrike" noProof="1">
                <a:latin typeface="宋体" panose="02010600030101010101" pitchFamily="2" charset="-122"/>
                <a:ea typeface="+mn-ea"/>
                <a:cs typeface="+mn-cs"/>
                <a:sym typeface="宋体" panose="02010600030101010101" pitchFamily="2" charset="-122"/>
              </a:rPr>
              <a:t>——</a:t>
            </a:r>
            <a:r>
              <a:rPr lang="zh-CN" altLang="zh-CN" sz="2000" b="1" strike="noStrike" noProof="1">
                <a:latin typeface="宋体" panose="02010600030101010101" pitchFamily="2" charset="-122"/>
                <a:ea typeface="+mn-ea"/>
                <a:cs typeface="+mn-cs"/>
                <a:sym typeface="宋体" panose="02010600030101010101" pitchFamily="2" charset="-122"/>
              </a:rPr>
              <a:t>依靠滑柱（或滑块）的移动，实现气口的开启或关闭。</a:t>
            </a:r>
            <a:endParaRPr lang="zh-CN" altLang="zh-CN" sz="2000" b="1" strike="noStrike" noProof="1">
              <a:latin typeface="宋体" panose="02010600030101010101" pitchFamily="2" charset="-122"/>
              <a:sym typeface="宋体" panose="02010600030101010101" pitchFamily="2" charset="-122"/>
            </a:endParaRPr>
          </a:p>
          <a:p>
            <a:pPr marL="0" indent="0" algn="just" fontAlgn="base">
              <a:lnSpc>
                <a:spcPct val="150000"/>
              </a:lnSpc>
              <a:spcBef>
                <a:spcPts val="0"/>
              </a:spcBef>
              <a:buNone/>
            </a:pPr>
            <a:r>
              <a:rPr lang="zh-CN" altLang="zh-CN" sz="2000" b="1" strike="noStrike" noProof="1">
                <a:latin typeface="宋体" panose="02010600030101010101" pitchFamily="2" charset="-122"/>
                <a:ea typeface="+mn-ea"/>
                <a:cs typeface="+mn-cs"/>
                <a:sym typeface="宋体" panose="02010600030101010101" pitchFamily="2" charset="-122"/>
              </a:rPr>
              <a:t>（3）膜片式</a:t>
            </a:r>
            <a:r>
              <a:rPr lang="en-US" altLang="zh-CN" sz="2000" b="1" strike="noStrike" noProof="1">
                <a:latin typeface="宋体" panose="02010600030101010101" pitchFamily="2" charset="-122"/>
                <a:ea typeface="+mn-ea"/>
                <a:cs typeface="+mn-cs"/>
                <a:sym typeface="宋体" panose="02010600030101010101" pitchFamily="2" charset="-122"/>
              </a:rPr>
              <a:t>——</a:t>
            </a:r>
            <a:r>
              <a:rPr lang="zh-CN" altLang="zh-CN" sz="2000" b="1" strike="noStrike" noProof="1">
                <a:latin typeface="宋体" panose="02010600030101010101" pitchFamily="2" charset="-122"/>
                <a:ea typeface="+mn-ea"/>
                <a:cs typeface="+mn-cs"/>
                <a:sym typeface="宋体" panose="02010600030101010101" pitchFamily="2" charset="-122"/>
              </a:rPr>
              <a:t>气路的通断依靠弹性膜片的变形开启或关闭气口。</a:t>
            </a:r>
            <a:endParaRPr lang="zh-CN" altLang="en-US" sz="2000" b="1" strike="noStrike" noProof="1">
              <a:latin typeface="宋体" panose="02010600030101010101" pitchFamily="2" charset="-122"/>
              <a:ea typeface="宋体" panose="02010600030101010101" pitchFamily="2" charset="-122"/>
              <a:cs typeface="宋体" panose="02010600030101010101" pitchFamily="2" charset="-122"/>
            </a:endParaRPr>
          </a:p>
        </p:txBody>
      </p:sp>
      <p:sp>
        <p:nvSpPr>
          <p:cNvPr id="67592" name="灯片编号占位符 3"/>
          <p:cNvSpPr txBox="1">
            <a:spLocks noGrp="1"/>
          </p:cNvSpPr>
          <p:nvPr/>
        </p:nvSpPr>
        <p:spPr>
          <a:xfrm>
            <a:off x="4192588" y="6604000"/>
            <a:ext cx="517525" cy="365125"/>
          </a:xfrm>
          <a:prstGeom prst="rect">
            <a:avLst/>
          </a:prstGeom>
          <a:noFill/>
          <a:ln w="9525">
            <a:noFill/>
          </a:ln>
        </p:spPr>
        <p:txBody>
          <a:bodyPr wrap="square" lIns="91440" tIns="45720" rIns="91440" bIns="45720" anchor="ctr"/>
          <a:lstStyle/>
          <a:p>
            <a:pPr algn="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r" eaLnBrk="0" hangingPunct="0"/>
              <a:t>83</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4" name="矩形 3"/>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67594" name="图片 1"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68610" name="圆角矩形 3"/>
          <p:cNvSpPr/>
          <p:nvPr/>
        </p:nvSpPr>
        <p:spPr>
          <a:xfrm>
            <a:off x="231775" y="1395413"/>
            <a:ext cx="8535988" cy="4799012"/>
          </a:xfrm>
          <a:prstGeom prst="roundRect">
            <a:avLst>
              <a:gd name="adj" fmla="val 4486"/>
            </a:avLst>
          </a:prstGeom>
          <a:solidFill>
            <a:srgbClr val="DCE6F2">
              <a:alpha val="5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68611" name="Rectangle 3"/>
          <p:cNvSpPr>
            <a:spLocks noGrp="1"/>
          </p:cNvSpPr>
          <p:nvPr>
            <p:ph type="body" sz="half" idx="1"/>
          </p:nvPr>
        </p:nvSpPr>
        <p:spPr>
          <a:xfrm>
            <a:off x="473075" y="703263"/>
            <a:ext cx="5378450" cy="608012"/>
          </a:xfrm>
        </p:spPr>
        <p:txBody>
          <a:bodyPr vert="horz" wrap="square" lIns="91440" tIns="45720" rIns="91440" bIns="45720" anchor="t"/>
          <a:lstStyle/>
          <a:p>
            <a:pPr eaLnBrk="1" hangingPunct="1">
              <a:lnSpc>
                <a:spcPct val="90000"/>
              </a:lnSpc>
              <a:buClrTx/>
              <a:buSzTx/>
              <a:buFont typeface="Wingdings" panose="05000000000000000000" pitchFamily="2" charset="2"/>
              <a:buNone/>
            </a:pPr>
            <a:r>
              <a:rPr lang="zh-CN" altLang="en-US" sz="3600" b="1" dirty="0">
                <a:solidFill>
                  <a:srgbClr val="111E2C"/>
                </a:solidFill>
                <a:latin typeface="Hiragino Sans GB W6" charset="-122"/>
                <a:ea typeface="Hiragino Sans GB W6" charset="-122"/>
              </a:rPr>
              <a:t>五、气动逻辑元件</a:t>
            </a:r>
          </a:p>
        </p:txBody>
      </p:sp>
      <p:sp>
        <p:nvSpPr>
          <p:cNvPr id="68612"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68613"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68614" name="文本框 8"/>
          <p:cNvSpPr txBox="1"/>
          <p:nvPr/>
        </p:nvSpPr>
        <p:spPr>
          <a:xfrm>
            <a:off x="4416425" y="2874963"/>
            <a:ext cx="311150" cy="1106487"/>
          </a:xfrm>
          <a:prstGeom prst="rect">
            <a:avLst/>
          </a:prstGeom>
          <a:noFill/>
          <a:ln w="9525">
            <a:noFill/>
          </a:ln>
        </p:spPr>
        <p:txBody>
          <a:bodyPr wrap="none" anchor="t">
            <a:spAutoFit/>
          </a:bodyPr>
          <a:lstStyle/>
          <a:p>
            <a:endParaRPr lang="zh-CN" altLang="en-US" sz="6600">
              <a:latin typeface="Garamond" panose="02020404030301010803" pitchFamily="18" charset="0"/>
              <a:ea typeface="宋体" panose="02010600030101010101" pitchFamily="2" charset="-122"/>
            </a:endParaRPr>
          </a:p>
        </p:txBody>
      </p:sp>
      <p:sp>
        <p:nvSpPr>
          <p:cNvPr id="10" name="Rectangle 3"/>
          <p:cNvSpPr>
            <a:spLocks noGrp="1"/>
          </p:cNvSpPr>
          <p:nvPr/>
        </p:nvSpPr>
        <p:spPr>
          <a:xfrm>
            <a:off x="473075" y="1484313"/>
            <a:ext cx="8056563" cy="46037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fontAlgn="base">
              <a:lnSpc>
                <a:spcPct val="150000"/>
              </a:lnSpc>
              <a:spcBef>
                <a:spcPts val="0"/>
              </a:spcBef>
              <a:buNone/>
            </a:pPr>
            <a:r>
              <a:rPr lang="en-US" sz="24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rPr>
              <a:t>3. </a:t>
            </a:r>
            <a:r>
              <a:rPr sz="24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rPr>
              <a:t>按逻辑功能</a:t>
            </a:r>
            <a:r>
              <a:rPr lang="zh-CN" sz="24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sz="2400" b="1" strike="noStrike" noProof="1">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just" fontAlgn="base">
              <a:lnSpc>
                <a:spcPct val="150000"/>
              </a:lnSpc>
              <a:spcBef>
                <a:spcPts val="0"/>
              </a:spcBef>
            </a:pPr>
            <a:r>
              <a:rPr sz="24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rPr>
              <a:t>对二进制逻辑功能的元件，可按逻辑功能的性质分为两大类：</a:t>
            </a:r>
          </a:p>
          <a:p>
            <a:pPr marL="0" indent="0" algn="just" fontAlgn="base">
              <a:lnSpc>
                <a:spcPct val="150000"/>
              </a:lnSpc>
              <a:spcBef>
                <a:spcPts val="0"/>
              </a:spcBef>
              <a:buNone/>
            </a:pPr>
            <a:r>
              <a:rPr sz="24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rPr>
              <a:t>（1）单功能元件</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4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rPr>
              <a:t>每个元件只具备一种逻辑功能，如或、非、与、双稳等。</a:t>
            </a:r>
          </a:p>
          <a:p>
            <a:pPr marL="0" indent="0" algn="just" fontAlgn="base">
              <a:lnSpc>
                <a:spcPct val="150000"/>
              </a:lnSpc>
              <a:spcBef>
                <a:spcPts val="0"/>
              </a:spcBef>
              <a:buNone/>
            </a:pPr>
            <a:r>
              <a:rPr sz="24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rPr>
              <a:t>（2）多功能元件</a:t>
            </a:r>
            <a:r>
              <a:rPr lang="en-US" altLang="zh-CN"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400" b="1" strike="noStrike" noProof="1">
                <a:solidFill>
                  <a:schemeClr val="tx1"/>
                </a:solidFill>
                <a:latin typeface="宋体" panose="02010600030101010101" pitchFamily="2" charset="-122"/>
                <a:ea typeface="宋体" panose="02010600030101010101" pitchFamily="2" charset="-122"/>
                <a:cs typeface="宋体" panose="02010600030101010101" pitchFamily="2" charset="-122"/>
              </a:rPr>
              <a:t>每个元件具有多种逻辑功能，各种逻辑功能由不同的连接方式获得。如三膜片多功能气动逻辑元件等。</a:t>
            </a:r>
          </a:p>
        </p:txBody>
      </p:sp>
      <p:sp>
        <p:nvSpPr>
          <p:cNvPr id="68616" name="灯片编号占位符 3"/>
          <p:cNvSpPr txBox="1">
            <a:spLocks noGrp="1"/>
          </p:cNvSpPr>
          <p:nvPr/>
        </p:nvSpPr>
        <p:spPr>
          <a:xfrm>
            <a:off x="4192588" y="6604000"/>
            <a:ext cx="517525" cy="365125"/>
          </a:xfrm>
          <a:prstGeom prst="rect">
            <a:avLst/>
          </a:prstGeom>
          <a:noFill/>
          <a:ln w="9525">
            <a:noFill/>
          </a:ln>
        </p:spPr>
        <p:txBody>
          <a:bodyPr wrap="square" lIns="91440" tIns="45720" rIns="91440" bIns="45720" anchor="ctr"/>
          <a:lstStyle/>
          <a:p>
            <a:pPr algn="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r" eaLnBrk="0" hangingPunct="0"/>
              <a:t>84</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4" name="矩形 3"/>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68618" name="图片 1"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32740" y="1177925"/>
            <a:ext cx="8068310" cy="424307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85</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高压截止式逻辑元件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450215" y="1452245"/>
            <a:ext cx="7668260" cy="3969385"/>
          </a:xfrm>
          <a:prstGeom prst="rect">
            <a:avLst/>
          </a:prstGeom>
          <a:noFill/>
        </p:spPr>
        <p:txBody>
          <a:bodyPr wrap="square" rtlCol="0">
            <a:spAutoFit/>
          </a:bodyPr>
          <a:lstStyle/>
          <a:p>
            <a:pPr marL="342900" marR="0" indent="-342900" algn="just" defTabSz="914400" rtl="0">
              <a:lnSpc>
                <a:spcPct val="150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高压截止式逻辑元件是依靠控制气压信号推动阀心或通过膜片的变形推动阀芯动作，改变气流的流动方向以实现一定逻辑功能的逻辑元件。气压逻辑系统中广泛采用高压截止式逻辑元件。它具有行程小、流量大、工作压力高、对气源压力净化要求低，便于实现集成安装和实现集中控制控制等，其拆卸也方便。</a:t>
            </a:r>
            <a:endParaRPr lang="zh-CN" altLang="zh-CN" sz="2400" b="1" dirty="0">
              <a:latin typeface="宋体" panose="02010600030101010101" pitchFamily="2" charset="-122"/>
              <a:ea typeface="宋体" panose="02010600030101010101" pitchFamily="2" charset="-122"/>
              <a:sym typeface="宋体" panose="02010600030101010101" pitchFamily="2" charset="-122"/>
            </a:endParaRPr>
          </a:p>
          <a:p>
            <a:pPr marL="0" marR="0" indent="0" algn="just" defTabSz="914400" rtl="0">
              <a:lnSpc>
                <a:spcPct val="150000"/>
              </a:lnSpc>
              <a:spcBef>
                <a:spcPts val="0"/>
              </a:spcBef>
              <a:spcAft>
                <a:spcPct val="0"/>
              </a:spcAft>
              <a:buClrTx/>
              <a:buSzTx/>
              <a:buNone/>
            </a:pPr>
            <a:endParaRPr lang="zh-CN" altLang="zh-CN" sz="2400" b="1" dirty="0">
              <a:solidFill>
                <a:srgbClr val="C00000"/>
              </a:solidFill>
              <a:latin typeface="宋体" panose="02010600030101010101" pitchFamily="2" charset="-122"/>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68935" y="1269365"/>
            <a:ext cx="8408035" cy="520255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86</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高压截止式逻辑元件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541020" y="1269365"/>
            <a:ext cx="3822065" cy="5077460"/>
          </a:xfrm>
          <a:prstGeom prst="rect">
            <a:avLst/>
          </a:prstGeom>
          <a:noFill/>
        </p:spPr>
        <p:txBody>
          <a:bodyPr wrap="square" rtlCol="0">
            <a:spAutoFit/>
          </a:bodyPr>
          <a:lstStyle/>
          <a:p>
            <a:pPr marR="0" algn="just" defTabSz="914400" rtl="0">
              <a:lnSpc>
                <a:spcPct val="150000"/>
              </a:lnSpc>
              <a:spcBef>
                <a:spcPts val="0"/>
              </a:spcBef>
              <a:spcAft>
                <a:spcPct val="0"/>
              </a:spcAft>
              <a:buClrTx/>
              <a:buSzTx/>
              <a:buFont typeface="Arial" panose="020B0604020202020204" pitchFamily="34" charset="0"/>
            </a:pPr>
            <a:r>
              <a:rPr lang="zh-CN" altLang="zh-CN" sz="2400" b="1" dirty="0">
                <a:solidFill>
                  <a:srgbClr val="C00000"/>
                </a:solidFill>
                <a:latin typeface="宋体" panose="02010600030101010101" pitchFamily="2" charset="-122"/>
                <a:sym typeface="宋体" panose="02010600030101010101" pitchFamily="2" charset="-122"/>
              </a:rPr>
              <a:t>（</a:t>
            </a:r>
            <a:r>
              <a:rPr lang="en-US" altLang="zh-CN" sz="2400" b="1" dirty="0">
                <a:solidFill>
                  <a:srgbClr val="C00000"/>
                </a:solidFill>
                <a:latin typeface="宋体" panose="02010600030101010101" pitchFamily="2" charset="-122"/>
                <a:sym typeface="宋体" panose="02010600030101010101" pitchFamily="2" charset="-122"/>
              </a:rPr>
              <a:t>1</a:t>
            </a:r>
            <a:r>
              <a:rPr lang="zh-CN" altLang="en-US" sz="2400" b="1" dirty="0">
                <a:solidFill>
                  <a:srgbClr val="C00000"/>
                </a:solidFill>
                <a:latin typeface="宋体" panose="02010600030101010101" pitchFamily="2" charset="-122"/>
                <a:sym typeface="宋体" panose="02010600030101010101" pitchFamily="2" charset="-122"/>
              </a:rPr>
              <a:t>）</a:t>
            </a:r>
            <a:r>
              <a:rPr lang="zh-CN" altLang="zh-CN" sz="2400" b="1" dirty="0">
                <a:solidFill>
                  <a:srgbClr val="C00000"/>
                </a:solidFill>
                <a:latin typeface="宋体" panose="02010600030101010101" pitchFamily="2" charset="-122"/>
                <a:sym typeface="宋体" panose="02010600030101010101" pitchFamily="2" charset="-122"/>
              </a:rPr>
              <a:t>或门元件</a:t>
            </a:r>
          </a:p>
          <a:p>
            <a:pPr marL="342900" marR="0" indent="-342900" algn="just" defTabSz="914400" rtl="0">
              <a:lnSpc>
                <a:spcPct val="150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图示13.24为或门元件的结构原理。A、B为元件的信号输入口，S为信号的输出口。气流的流通关系是：A、B口任意一个有信号或同时有信号，则S口有信号输出；逻辑关系式：</a:t>
            </a:r>
          </a:p>
        </p:txBody>
      </p:sp>
      <p:pic>
        <p:nvPicPr>
          <p:cNvPr id="14" name="图片 2"/>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a:stretch>
            <a:fillRect/>
          </a:stretch>
        </p:blipFill>
        <p:spPr bwMode="auto">
          <a:xfrm>
            <a:off x="4472305" y="2303145"/>
            <a:ext cx="4304665" cy="3219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135255" y="1177925"/>
            <a:ext cx="8774430" cy="520255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87</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高压截止式逻辑元件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332105" y="1341120"/>
            <a:ext cx="8422005" cy="4523105"/>
          </a:xfrm>
          <a:prstGeom prst="rect">
            <a:avLst/>
          </a:prstGeom>
          <a:noFill/>
        </p:spPr>
        <p:txBody>
          <a:bodyPr wrap="square" rtlCol="0">
            <a:spAutoFit/>
          </a:bodyPr>
          <a:lstStyle/>
          <a:p>
            <a:pPr marR="0" algn="just" defTabSz="914400" rtl="0">
              <a:lnSpc>
                <a:spcPct val="150000"/>
              </a:lnSpc>
              <a:spcBef>
                <a:spcPts val="0"/>
              </a:spcBef>
              <a:spcAft>
                <a:spcPct val="0"/>
              </a:spcAft>
              <a:buClrTx/>
              <a:buSzTx/>
              <a:buFont typeface="Arial" panose="020B0604020202020204" pitchFamily="34" charset="0"/>
            </a:pPr>
            <a:r>
              <a:rPr lang="zh-CN" altLang="zh-CN" sz="2400" b="1" dirty="0">
                <a:solidFill>
                  <a:srgbClr val="C00000"/>
                </a:solidFill>
                <a:latin typeface="宋体" panose="02010600030101010101" pitchFamily="2" charset="-122"/>
                <a:sym typeface="宋体" panose="02010600030101010101" pitchFamily="2" charset="-122"/>
              </a:rPr>
              <a:t>（</a:t>
            </a:r>
            <a:r>
              <a:rPr lang="en-US" altLang="zh-CN" sz="2400" b="1" dirty="0">
                <a:solidFill>
                  <a:srgbClr val="C00000"/>
                </a:solidFill>
                <a:latin typeface="宋体" panose="02010600030101010101" pitchFamily="2" charset="-122"/>
                <a:sym typeface="宋体" panose="02010600030101010101" pitchFamily="2" charset="-122"/>
              </a:rPr>
              <a:t>2</a:t>
            </a:r>
            <a:r>
              <a:rPr lang="zh-CN" altLang="en-US" sz="2400" b="1" dirty="0">
                <a:solidFill>
                  <a:srgbClr val="C00000"/>
                </a:solidFill>
                <a:latin typeface="宋体" panose="02010600030101010101" pitchFamily="2" charset="-122"/>
                <a:sym typeface="宋体" panose="02010600030101010101" pitchFamily="2" charset="-122"/>
              </a:rPr>
              <a:t>）</a:t>
            </a:r>
            <a:r>
              <a:rPr lang="zh-CN" altLang="zh-CN" sz="2400" b="1" dirty="0">
                <a:solidFill>
                  <a:srgbClr val="C00000"/>
                </a:solidFill>
                <a:latin typeface="宋体" panose="02010600030101010101" pitchFamily="2" charset="-122"/>
                <a:sym typeface="宋体" panose="02010600030101010101" pitchFamily="2" charset="-122"/>
              </a:rPr>
              <a:t>是门和与门元件</a:t>
            </a:r>
          </a:p>
          <a:p>
            <a:pPr marL="342900" marR="0" indent="-342900" algn="just" defTabSz="914400" rtl="0">
              <a:lnSpc>
                <a:spcPct val="150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图13.25为是门和与门元件的结构原理。在A口接信号，S为输出口,中间孔接气源P情况下，元件为是门。在A口没有信号的情况下，由于弹簧力的作用，阀口处在关闭状态；当A口接入控制信号后，气流的压力作用在膜片上，压下阀芯导通P、S通道，S有输出。指示活塞8可以显示S有无输出；手动按钮7用于手动发讯。元件的逻辑关系为：</a:t>
            </a:r>
          </a:p>
          <a:p>
            <a:pPr marL="342900" marR="0" indent="-342900" algn="just" defTabSz="914400" rtl="0">
              <a:lnSpc>
                <a:spcPct val="150000"/>
              </a:lnSpc>
              <a:spcBef>
                <a:spcPts val="0"/>
              </a:spcBef>
              <a:spcAft>
                <a:spcPct val="0"/>
              </a:spcAft>
              <a:buClrTx/>
              <a:buSzTx/>
              <a:buFont typeface="Arial" panose="020B0604020202020204" pitchFamily="34" charset="0"/>
              <a:buChar char="•"/>
            </a:pPr>
            <a:endParaRPr lang="zh-CN" altLang="zh-CN" sz="2400" b="1" dirty="0">
              <a:latin typeface="宋体" panose="02010600030101010101" pitchFamily="2" charset="-122"/>
              <a:sym typeface="宋体" panose="02010600030101010101" pitchFamily="2"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135255" y="1177925"/>
            <a:ext cx="8873490" cy="520255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88</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高压截止式逻辑元件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332105" y="1341120"/>
            <a:ext cx="3275330" cy="3969385"/>
          </a:xfrm>
          <a:prstGeom prst="rect">
            <a:avLst/>
          </a:prstGeom>
          <a:noFill/>
        </p:spPr>
        <p:txBody>
          <a:bodyPr wrap="square" rtlCol="0">
            <a:spAutoFit/>
          </a:bodyPr>
          <a:lstStyle/>
          <a:p>
            <a:pPr marR="0" algn="just" defTabSz="914400" rtl="0">
              <a:lnSpc>
                <a:spcPct val="150000"/>
              </a:lnSpc>
              <a:spcBef>
                <a:spcPts val="0"/>
              </a:spcBef>
              <a:spcAft>
                <a:spcPct val="0"/>
              </a:spcAft>
              <a:buClrTx/>
              <a:buSzTx/>
              <a:buFont typeface="Arial" panose="020B0604020202020204" pitchFamily="34" charset="0"/>
            </a:pPr>
            <a:r>
              <a:rPr lang="zh-CN" altLang="zh-CN" sz="2400" b="1" dirty="0">
                <a:solidFill>
                  <a:srgbClr val="C00000"/>
                </a:solidFill>
                <a:latin typeface="宋体" panose="02010600030101010101" pitchFamily="2" charset="-122"/>
                <a:sym typeface="宋体" panose="02010600030101010101" pitchFamily="2" charset="-122"/>
              </a:rPr>
              <a:t>（</a:t>
            </a:r>
            <a:r>
              <a:rPr lang="en-US" altLang="zh-CN" sz="2400" b="1" dirty="0">
                <a:solidFill>
                  <a:srgbClr val="C00000"/>
                </a:solidFill>
                <a:latin typeface="宋体" panose="02010600030101010101" pitchFamily="2" charset="-122"/>
                <a:sym typeface="宋体" panose="02010600030101010101" pitchFamily="2" charset="-122"/>
              </a:rPr>
              <a:t>2</a:t>
            </a:r>
            <a:r>
              <a:rPr lang="zh-CN" altLang="en-US" sz="2400" b="1" dirty="0">
                <a:solidFill>
                  <a:srgbClr val="C00000"/>
                </a:solidFill>
                <a:latin typeface="宋体" panose="02010600030101010101" pitchFamily="2" charset="-122"/>
                <a:sym typeface="宋体" panose="02010600030101010101" pitchFamily="2" charset="-122"/>
              </a:rPr>
              <a:t>）</a:t>
            </a:r>
            <a:r>
              <a:rPr lang="zh-CN" altLang="zh-CN" sz="2400" b="1" dirty="0">
                <a:solidFill>
                  <a:srgbClr val="C00000"/>
                </a:solidFill>
                <a:latin typeface="宋体" panose="02010600030101010101" pitchFamily="2" charset="-122"/>
                <a:sym typeface="宋体" panose="02010600030101010101" pitchFamily="2" charset="-122"/>
              </a:rPr>
              <a:t>是门和与门元件</a:t>
            </a:r>
          </a:p>
          <a:p>
            <a:pPr marL="342900" marR="0" indent="-342900" algn="just" defTabSz="914400" rtl="0">
              <a:lnSpc>
                <a:spcPct val="150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若中间孔不接气源P而接信号B，则元件为与门。也就是说，只有A、B同时有信号时S口才有输出。逻辑关系式：</a:t>
            </a:r>
          </a:p>
        </p:txBody>
      </p:sp>
      <p:pic>
        <p:nvPicPr>
          <p:cNvPr id="14" name="图片 10"/>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a:stretch>
            <a:fillRect/>
          </a:stretch>
        </p:blipFill>
        <p:spPr bwMode="auto">
          <a:xfrm>
            <a:off x="3803015" y="2306955"/>
            <a:ext cx="5106670" cy="308737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478155" y="1177925"/>
            <a:ext cx="8178165" cy="472440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89</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高压截止式逻辑元件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714375" y="1341120"/>
            <a:ext cx="7531735" cy="3969385"/>
          </a:xfrm>
          <a:prstGeom prst="rect">
            <a:avLst/>
          </a:prstGeom>
          <a:noFill/>
        </p:spPr>
        <p:txBody>
          <a:bodyPr wrap="square" rtlCol="0">
            <a:spAutoFit/>
          </a:bodyPr>
          <a:lstStyle/>
          <a:p>
            <a:pPr marR="0" algn="just" defTabSz="914400" rtl="0">
              <a:lnSpc>
                <a:spcPct val="150000"/>
              </a:lnSpc>
              <a:spcBef>
                <a:spcPts val="0"/>
              </a:spcBef>
              <a:spcAft>
                <a:spcPct val="0"/>
              </a:spcAft>
              <a:buClrTx/>
              <a:buSzTx/>
              <a:buFont typeface="Arial" panose="020B0604020202020204" pitchFamily="34" charset="0"/>
            </a:pPr>
            <a:r>
              <a:rPr lang="zh-CN" altLang="zh-CN" sz="2400" b="1" dirty="0">
                <a:solidFill>
                  <a:srgbClr val="C00000"/>
                </a:solidFill>
                <a:latin typeface="宋体" panose="02010600030101010101" pitchFamily="2" charset="-122"/>
                <a:sym typeface="宋体" panose="02010600030101010101" pitchFamily="2" charset="-122"/>
              </a:rPr>
              <a:t>（</a:t>
            </a:r>
            <a:r>
              <a:rPr lang="en-US" altLang="zh-CN" sz="2400" b="1" dirty="0">
                <a:solidFill>
                  <a:srgbClr val="C00000"/>
                </a:solidFill>
                <a:latin typeface="宋体" panose="02010600030101010101" pitchFamily="2" charset="-122"/>
                <a:sym typeface="宋体" panose="02010600030101010101" pitchFamily="2" charset="-122"/>
              </a:rPr>
              <a:t>3</a:t>
            </a:r>
            <a:r>
              <a:rPr lang="zh-CN" altLang="en-US" sz="2400" b="1" dirty="0">
                <a:solidFill>
                  <a:srgbClr val="C00000"/>
                </a:solidFill>
                <a:latin typeface="宋体" panose="02010600030101010101" pitchFamily="2" charset="-122"/>
                <a:sym typeface="宋体" panose="02010600030101010101" pitchFamily="2" charset="-122"/>
              </a:rPr>
              <a:t>）</a:t>
            </a:r>
            <a:r>
              <a:rPr lang="zh-CN" altLang="zh-CN" sz="2400" b="1" dirty="0">
                <a:solidFill>
                  <a:srgbClr val="C00000"/>
                </a:solidFill>
                <a:latin typeface="宋体" panose="02010600030101010101" pitchFamily="2" charset="-122"/>
                <a:sym typeface="宋体" panose="02010600030101010101" pitchFamily="2" charset="-122"/>
              </a:rPr>
              <a:t>非门和禁门元件</a:t>
            </a:r>
          </a:p>
          <a:p>
            <a:pPr marL="342900" marR="0" indent="-342900" algn="just" defTabSz="914400" rtl="0">
              <a:lnSpc>
                <a:spcPct val="150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非门和禁门元件的结构原理如图13.26。在P口接气源，A口接信号，S为输出口情况下元件为非门。在A口没有信号的情况下，气源压力P将阀心推离截止阀座1，S有信号输出；当A口有信号时，信号压力通过膜片把阀芯压在截止阀座1上，关断P、S通路，这时S 没有信号。其逻辑关系式：</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636905" y="1061720"/>
            <a:ext cx="8004175" cy="320230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2986088"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1266" name="Rectangle 3"/>
          <p:cNvSpPr>
            <a:spLocks noGrp="1"/>
          </p:cNvSpPr>
          <p:nvPr>
            <p:ph idx="1"/>
          </p:nvPr>
        </p:nvSpPr>
        <p:spPr>
          <a:xfrm>
            <a:off x="898525" y="1269365"/>
            <a:ext cx="6707505" cy="2995295"/>
          </a:xfrm>
        </p:spPr>
        <p:txBody>
          <a:bodyPr vert="horz" wrap="square" lIns="91440" tIns="45720" rIns="91440" bIns="45720" anchor="t"/>
          <a:lstStyle/>
          <a:p>
            <a:pPr marL="0" marR="0" indent="0" algn="just" defTabSz="914400" rtl="0" eaLnBrk="1" fontAlgn="base" latinLnBrk="0" hangingPunct="1">
              <a:lnSpc>
                <a:spcPct val="150000"/>
              </a:lnSpc>
              <a:spcBef>
                <a:spcPts val="0"/>
              </a:spcBef>
              <a:spcAft>
                <a:spcPct val="0"/>
              </a:spcAft>
              <a:buClrTx/>
              <a:buSzTx/>
              <a:buFont typeface="Arial" panose="020B0604020202020204" pitchFamily="34" charset="0"/>
              <a:buNone/>
            </a:pPr>
            <a:r>
              <a:rPr kumimoji="0" sz="20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(1) 类型：</a:t>
            </a:r>
          </a:p>
          <a:p>
            <a:pPr marL="342900" marR="0" indent="-342900" algn="just" defTabSz="914400" rtl="0" eaLnBrk="1" fontAlgn="base" latinLnBrk="0" hangingPunct="1">
              <a:lnSpc>
                <a:spcPct val="150000"/>
              </a:lnSpc>
              <a:spcBef>
                <a:spcPts val="0"/>
              </a:spcBef>
              <a:spcAft>
                <a:spcPct val="0"/>
              </a:spcAft>
              <a:buClrTx/>
              <a:buSzTx/>
              <a:buFont typeface="Arial" panose="020B0604020202020204" pitchFamily="34" charset="0"/>
              <a:buChar char="•"/>
            </a:pPr>
            <a:r>
              <a:rPr kumimoji="0" sz="2000" b="1" i="0" u="none" strike="noStrike" kern="1200" cap="none" spc="0" normalizeH="0" baseline="0" noProof="1">
                <a:solidFill>
                  <a:srgbClr val="C00000"/>
                </a:solidFill>
                <a:latin typeface="宋体" panose="02010600030101010101" pitchFamily="2" charset="-122"/>
                <a:ea typeface="宋体" panose="02010600030101010101" pitchFamily="2" charset="-122"/>
                <a:cs typeface="宋体" panose="02010600030101010101" pitchFamily="2" charset="-122"/>
              </a:rPr>
              <a:t>按输出流量(即铭牌流量或自由流量)分类： </a:t>
            </a:r>
          </a:p>
          <a:p>
            <a:pPr algn="just">
              <a:lnSpc>
                <a:spcPct val="130000"/>
              </a:lnSpc>
            </a:pP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微型空压机： q</a:t>
            </a:r>
            <a:r>
              <a:rPr lang="zh-CN" altLang="zh-CN" sz="2000" b="1" baseline="-30000" dirty="0">
                <a:latin typeface="宋体" panose="02010600030101010101" pitchFamily="2" charset="-122"/>
                <a:ea typeface="宋体" panose="02010600030101010101" pitchFamily="2" charset="-122"/>
                <a:cs typeface="宋体" panose="02010600030101010101" pitchFamily="2" charset="-122"/>
                <a:sym typeface="+mn-ea"/>
              </a:rPr>
              <a:t>z     </a:t>
            </a: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0.017 m</a:t>
            </a:r>
            <a:r>
              <a:rPr lang="zh-CN" altLang="zh-CN" sz="2000" b="1" baseline="300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/s  ( 1m</a:t>
            </a:r>
            <a:r>
              <a:rPr lang="zh-CN" altLang="zh-CN" sz="2000" b="1" baseline="300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/min )</a:t>
            </a:r>
            <a:endParaRPr lang="zh-CN" altLang="zh-CN"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30000"/>
              </a:lnSpc>
            </a:pP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小型空压机： 0.017 m</a:t>
            </a:r>
            <a:r>
              <a:rPr lang="zh-CN" altLang="zh-CN" sz="2000" b="1" baseline="300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/s ＜ q</a:t>
            </a:r>
            <a:r>
              <a:rPr lang="zh-CN" altLang="zh-CN" sz="2000" b="1" baseline="-30000" dirty="0">
                <a:latin typeface="宋体" panose="02010600030101010101" pitchFamily="2" charset="-122"/>
                <a:ea typeface="宋体" panose="02010600030101010101" pitchFamily="2" charset="-122"/>
                <a:cs typeface="宋体" panose="02010600030101010101" pitchFamily="2" charset="-122"/>
                <a:sym typeface="+mn-ea"/>
              </a:rPr>
              <a:t>z     </a:t>
            </a: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 0.17 m</a:t>
            </a:r>
            <a:r>
              <a:rPr lang="zh-CN" altLang="zh-CN" sz="2000" b="1" baseline="300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/s </a:t>
            </a:r>
            <a:endParaRPr lang="zh-CN" altLang="zh-CN"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30000"/>
              </a:lnSpc>
            </a:pP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中型空压机： 0.17 m</a:t>
            </a:r>
            <a:r>
              <a:rPr lang="zh-CN" altLang="zh-CN" sz="2000" b="1" baseline="300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/s ＜ q</a:t>
            </a:r>
            <a:r>
              <a:rPr lang="zh-CN" altLang="zh-CN" sz="2000" b="1" baseline="-30000" dirty="0">
                <a:latin typeface="宋体" panose="02010600030101010101" pitchFamily="2" charset="-122"/>
                <a:ea typeface="宋体" panose="02010600030101010101" pitchFamily="2" charset="-122"/>
                <a:cs typeface="宋体" panose="02010600030101010101" pitchFamily="2" charset="-122"/>
                <a:sym typeface="+mn-ea"/>
              </a:rPr>
              <a:t>z        </a:t>
            </a: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1.7 m</a:t>
            </a:r>
            <a:r>
              <a:rPr lang="zh-CN" altLang="zh-CN" sz="2000" b="1" baseline="300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/s </a:t>
            </a:r>
            <a:endParaRPr lang="zh-CN" altLang="zh-CN" sz="2000" b="1" dirty="0">
              <a:latin typeface="宋体" panose="02010600030101010101" pitchFamily="2" charset="-122"/>
              <a:ea typeface="宋体" panose="02010600030101010101" pitchFamily="2" charset="-122"/>
              <a:cs typeface="宋体" panose="02010600030101010101" pitchFamily="2" charset="-122"/>
            </a:endParaRPr>
          </a:p>
          <a:p>
            <a:pPr algn="just">
              <a:lnSpc>
                <a:spcPct val="130000"/>
              </a:lnSpc>
            </a:pP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 大型空压机： q</a:t>
            </a:r>
            <a:r>
              <a:rPr lang="zh-CN" altLang="zh-CN" sz="2000" b="1" baseline="-30000" dirty="0">
                <a:latin typeface="宋体" panose="02010600030101010101" pitchFamily="2" charset="-122"/>
                <a:ea typeface="宋体" panose="02010600030101010101" pitchFamily="2" charset="-122"/>
                <a:cs typeface="宋体" panose="02010600030101010101" pitchFamily="2" charset="-122"/>
                <a:sym typeface="+mn-ea"/>
              </a:rPr>
              <a:t>z</a:t>
            </a: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＞1.7 m</a:t>
            </a:r>
            <a:r>
              <a:rPr lang="zh-CN" altLang="zh-CN" sz="2000" b="1" baseline="300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2000" b="1" dirty="0">
                <a:latin typeface="宋体" panose="02010600030101010101" pitchFamily="2" charset="-122"/>
                <a:ea typeface="宋体" panose="02010600030101010101" pitchFamily="2" charset="-122"/>
                <a:cs typeface="宋体" panose="02010600030101010101" pitchFamily="2" charset="-122"/>
                <a:sym typeface="+mn-ea"/>
              </a:rPr>
              <a:t>/s </a:t>
            </a:r>
            <a:endParaRPr kumimoji="0" sz="20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just" defTabSz="914400" rtl="0" eaLnBrk="1" fontAlgn="base" latinLnBrk="0" hangingPunct="1">
              <a:lnSpc>
                <a:spcPct val="125000"/>
              </a:lnSpc>
              <a:spcBef>
                <a:spcPts val="0"/>
              </a:spcBef>
              <a:spcAft>
                <a:spcPct val="0"/>
              </a:spcAft>
              <a:buClrTx/>
              <a:buSzTx/>
              <a:buFont typeface="Wingdings" panose="05000000000000000000" pitchFamily="2" charset="2"/>
              <a:buNone/>
            </a:pPr>
            <a:endParaRPr kumimoji="0" lang="zh-CN" altLang="en-US" sz="1800" b="1" i="0" u="none" strike="noStrike" kern="1200" cap="none" spc="0" normalizeH="0" baseline="0" noProof="1">
              <a:solidFill>
                <a:schemeClr val="tx1"/>
              </a:solidFill>
              <a:latin typeface="+mn-lt"/>
              <a:ea typeface="+mn-ea"/>
              <a:cs typeface="+mn-cs"/>
            </a:endParaRPr>
          </a:p>
        </p:txBody>
      </p:sp>
      <p:sp>
        <p:nvSpPr>
          <p:cNvPr id="13318" name="灯片编号占位符 3"/>
          <p:cNvSpPr txBox="1">
            <a:spLocks noGrp="1"/>
          </p:cNvSpPr>
          <p:nvPr/>
        </p:nvSpPr>
        <p:spPr>
          <a:xfrm>
            <a:off x="4432300" y="6604000"/>
            <a:ext cx="277813"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9</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333"/>
            <a:ext cx="2820988" cy="460375"/>
          </a:xfrm>
          <a:prstGeom prst="rect">
            <a:avLst/>
          </a:prstGeom>
          <a:noFill/>
          <a:ln w="9525">
            <a:noFill/>
          </a:ln>
        </p:spPr>
        <p:txBody>
          <a:bodyPr wrap="square" anchor="t">
            <a:spAutoFit/>
          </a:bodyPr>
          <a:lstStyle/>
          <a:p>
            <a:r>
              <a:rPr lang="en-US" altLang="zh-CN"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a:t>
            </a:r>
            <a:r>
              <a:rPr lang="zh-CN" alt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空气压缩机</a:t>
            </a:r>
          </a:p>
        </p:txBody>
      </p:sp>
      <p:grpSp>
        <p:nvGrpSpPr>
          <p:cNvPr id="13323" name="组合 21"/>
          <p:cNvGrpSpPr/>
          <p:nvPr/>
        </p:nvGrpSpPr>
        <p:grpSpPr>
          <a:xfrm>
            <a:off x="635000" y="4437063"/>
            <a:ext cx="8005445" cy="2152650"/>
            <a:chOff x="1054" y="7290"/>
            <a:chExt cx="12607" cy="2879"/>
          </a:xfrm>
        </p:grpSpPr>
        <p:sp>
          <p:nvSpPr>
            <p:cNvPr id="13324" name="圆角矩形 3"/>
            <p:cNvSpPr/>
            <p:nvPr/>
          </p:nvSpPr>
          <p:spPr>
            <a:xfrm>
              <a:off x="1054" y="7290"/>
              <a:ext cx="12607" cy="2879"/>
            </a:xfrm>
            <a:prstGeom prst="roundRect">
              <a:avLst>
                <a:gd name="adj" fmla="val 4486"/>
              </a:avLst>
            </a:prstGeom>
            <a:solidFill>
              <a:srgbClr val="DCE6F2">
                <a:alpha val="79999"/>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25" name="文本框 9"/>
            <p:cNvSpPr txBox="1"/>
            <p:nvPr/>
          </p:nvSpPr>
          <p:spPr>
            <a:xfrm>
              <a:off x="1469" y="7420"/>
              <a:ext cx="4304" cy="2592"/>
            </a:xfrm>
            <a:prstGeom prst="rect">
              <a:avLst/>
            </a:prstGeom>
            <a:noFill/>
            <a:ln w="9525">
              <a:noFill/>
            </a:ln>
          </p:spPr>
          <p:txBody>
            <a:bodyPr wrap="square" anchor="t">
              <a:spAutoFit/>
            </a:bodyPr>
            <a:lstStyle/>
            <a:p>
              <a:pPr algn="just">
                <a:lnSpc>
                  <a:spcPct val="150000"/>
                </a:lnSpc>
              </a:pPr>
              <a:r>
                <a:rPr lang="zh-CN" sz="2000" b="1" dirty="0">
                  <a:solidFill>
                    <a:schemeClr val="tx1"/>
                  </a:solidFill>
                  <a:latin typeface="宋体" panose="02010600030101010101" pitchFamily="2" charset="-122"/>
                  <a:ea typeface="宋体" panose="02010600030101010101" pitchFamily="2" charset="-122"/>
                  <a:sym typeface="宋体" panose="02010600030101010101" pitchFamily="2" charset="-122"/>
                </a:rPr>
                <a:t>(2) 空气压缩机的工作原理</a:t>
              </a:r>
            </a:p>
            <a:p>
              <a:pPr algn="just">
                <a:lnSpc>
                  <a:spcPct val="150000"/>
                </a:lnSpc>
              </a:pPr>
              <a:r>
                <a:rPr lang="zh-CN" sz="2000" b="1" dirty="0">
                  <a:solidFill>
                    <a:schemeClr val="tx1"/>
                  </a:solidFill>
                  <a:latin typeface="宋体" panose="02010600030101010101" pitchFamily="2" charset="-122"/>
                  <a:ea typeface="宋体" panose="02010600030101010101" pitchFamily="2" charset="-122"/>
                  <a:sym typeface="宋体" panose="02010600030101010101" pitchFamily="2" charset="-122"/>
                </a:rPr>
                <a:t>吸气过程、压缩过程、排气过程、膨胀过程</a:t>
              </a:r>
              <a:r>
                <a:rPr lang="zh-CN" sz="2000" b="1" dirty="0">
                  <a:solidFill>
                    <a:srgbClr val="C00000"/>
                  </a:solidFill>
                  <a:latin typeface="宋体" panose="02010600030101010101" pitchFamily="2" charset="-122"/>
                  <a:ea typeface="宋体" panose="02010600030101010101" pitchFamily="2" charset="-122"/>
                  <a:sym typeface="宋体" panose="02010600030101010101" pitchFamily="2" charset="-122"/>
                </a:rPr>
                <a:t> </a:t>
              </a:r>
            </a:p>
          </p:txBody>
        </p:sp>
      </p:grpSp>
      <p:pic>
        <p:nvPicPr>
          <p:cNvPr id="13326" name="图片 18" descr="08"/>
          <p:cNvPicPr>
            <a:picLocks noChangeAspect="1"/>
          </p:cNvPicPr>
          <p:nvPr/>
        </p:nvPicPr>
        <p:blipFill>
          <a:blip r:embed="rId4"/>
          <a:stretch>
            <a:fillRect/>
          </a:stretch>
        </p:blipFill>
        <p:spPr>
          <a:xfrm rot="1620000">
            <a:off x="7100253" y="1270318"/>
            <a:ext cx="1192212" cy="1135062"/>
          </a:xfrm>
          <a:prstGeom prst="rect">
            <a:avLst/>
          </a:prstGeom>
          <a:noFill/>
          <a:ln w="9525">
            <a:noFill/>
          </a:ln>
        </p:spPr>
      </p:pic>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13328" name="图片 22" descr="页脚"/>
          <p:cNvPicPr>
            <a:picLocks noChangeAspect="1"/>
          </p:cNvPicPr>
          <p:nvPr/>
        </p:nvPicPr>
        <p:blipFill>
          <a:blip r:embed="rId5"/>
          <a:srcRect l="7567" r="2701"/>
          <a:stretch>
            <a:fillRect/>
          </a:stretch>
        </p:blipFill>
        <p:spPr>
          <a:xfrm>
            <a:off x="-12700" y="6089650"/>
            <a:ext cx="9170988" cy="976313"/>
          </a:xfrm>
          <a:prstGeom prst="rect">
            <a:avLst/>
          </a:prstGeom>
          <a:noFill/>
          <a:ln w="9525">
            <a:noFill/>
          </a:ln>
        </p:spPr>
      </p:pic>
      <p:sp>
        <p:nvSpPr>
          <p:cNvPr id="15364" name="Rectangle 5"/>
          <p:cNvSpPr/>
          <p:nvPr/>
        </p:nvSpPr>
        <p:spPr>
          <a:xfrm>
            <a:off x="3175635" y="2362200"/>
            <a:ext cx="384810" cy="368300"/>
          </a:xfrm>
          <a:prstGeom prst="rect">
            <a:avLst/>
          </a:prstGeom>
          <a:noFill/>
          <a:ln w="9525">
            <a:noFill/>
          </a:ln>
        </p:spPr>
        <p:txBody>
          <a:bodyPr wrap="square" anchor="t">
            <a:spAutoFit/>
          </a:bodyPr>
          <a:lstStyle/>
          <a:p>
            <a:r>
              <a:rPr lang="zh-CN" altLang="zh-CN" b="1" dirty="0">
                <a:latin typeface="宋体" panose="02010600030101010101" pitchFamily="2" charset="-122"/>
                <a:ea typeface="宋体" panose="02010600030101010101" pitchFamily="2" charset="-122"/>
              </a:rPr>
              <a:t>≤   </a:t>
            </a:r>
          </a:p>
        </p:txBody>
      </p:sp>
      <p:sp>
        <p:nvSpPr>
          <p:cNvPr id="2" name="Rectangle 5"/>
          <p:cNvSpPr/>
          <p:nvPr/>
        </p:nvSpPr>
        <p:spPr>
          <a:xfrm>
            <a:off x="4996180" y="2828290"/>
            <a:ext cx="384810" cy="368300"/>
          </a:xfrm>
          <a:prstGeom prst="rect">
            <a:avLst/>
          </a:prstGeom>
          <a:noFill/>
          <a:ln w="9525">
            <a:noFill/>
          </a:ln>
        </p:spPr>
        <p:txBody>
          <a:bodyPr wrap="square" anchor="t">
            <a:spAutoFit/>
          </a:bodyPr>
          <a:lstStyle/>
          <a:p>
            <a:r>
              <a:rPr lang="zh-CN" altLang="zh-CN" b="1" dirty="0">
                <a:latin typeface="宋体" panose="02010600030101010101" pitchFamily="2" charset="-122"/>
                <a:ea typeface="宋体" panose="02010600030101010101" pitchFamily="2" charset="-122"/>
              </a:rPr>
              <a:t>≤   </a:t>
            </a:r>
          </a:p>
        </p:txBody>
      </p:sp>
      <p:sp>
        <p:nvSpPr>
          <p:cNvPr id="6" name="Rectangle 5"/>
          <p:cNvSpPr/>
          <p:nvPr/>
        </p:nvSpPr>
        <p:spPr>
          <a:xfrm>
            <a:off x="4996180" y="3196590"/>
            <a:ext cx="384810" cy="368300"/>
          </a:xfrm>
          <a:prstGeom prst="rect">
            <a:avLst/>
          </a:prstGeom>
          <a:noFill/>
          <a:ln w="9525">
            <a:noFill/>
          </a:ln>
        </p:spPr>
        <p:txBody>
          <a:bodyPr wrap="square" anchor="t">
            <a:spAutoFit/>
          </a:bodyPr>
          <a:lstStyle/>
          <a:p>
            <a:r>
              <a:rPr lang="zh-CN" altLang="zh-CN" b="1" dirty="0">
                <a:latin typeface="宋体" panose="02010600030101010101" pitchFamily="2" charset="-122"/>
                <a:ea typeface="宋体" panose="02010600030101010101" pitchFamily="2" charset="-122"/>
              </a:rPr>
              <a:t>≤   </a:t>
            </a:r>
          </a:p>
        </p:txBody>
      </p:sp>
      <p:pic>
        <p:nvPicPr>
          <p:cNvPr id="15369" name="Picture 1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3631565" y="4655820"/>
            <a:ext cx="5174615" cy="1816735"/>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93345" y="1177925"/>
            <a:ext cx="8816975" cy="542607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90</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高压截止式逻辑元件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93345" y="1341120"/>
            <a:ext cx="4688840" cy="5077460"/>
          </a:xfrm>
          <a:prstGeom prst="rect">
            <a:avLst/>
          </a:prstGeom>
          <a:noFill/>
        </p:spPr>
        <p:txBody>
          <a:bodyPr wrap="square" rtlCol="0">
            <a:spAutoFit/>
          </a:bodyPr>
          <a:lstStyle/>
          <a:p>
            <a:pPr marR="0" algn="just" defTabSz="914400" rtl="0">
              <a:lnSpc>
                <a:spcPct val="150000"/>
              </a:lnSpc>
              <a:spcBef>
                <a:spcPts val="0"/>
              </a:spcBef>
              <a:spcAft>
                <a:spcPct val="0"/>
              </a:spcAft>
              <a:buClrTx/>
              <a:buSzTx/>
              <a:buFont typeface="Arial" panose="020B0604020202020204" pitchFamily="34" charset="0"/>
            </a:pPr>
            <a:r>
              <a:rPr lang="zh-CN" altLang="zh-CN" sz="2400" b="1" dirty="0">
                <a:solidFill>
                  <a:srgbClr val="C00000"/>
                </a:solidFill>
                <a:latin typeface="宋体" panose="02010600030101010101" pitchFamily="2" charset="-122"/>
                <a:sym typeface="宋体" panose="02010600030101010101" pitchFamily="2" charset="-122"/>
              </a:rPr>
              <a:t>（</a:t>
            </a:r>
            <a:r>
              <a:rPr lang="en-US" altLang="zh-CN" sz="2400" b="1" dirty="0">
                <a:solidFill>
                  <a:srgbClr val="C00000"/>
                </a:solidFill>
                <a:latin typeface="宋体" panose="02010600030101010101" pitchFamily="2" charset="-122"/>
                <a:sym typeface="宋体" panose="02010600030101010101" pitchFamily="2" charset="-122"/>
              </a:rPr>
              <a:t>3</a:t>
            </a:r>
            <a:r>
              <a:rPr lang="zh-CN" altLang="en-US" sz="2400" b="1" dirty="0">
                <a:solidFill>
                  <a:srgbClr val="C00000"/>
                </a:solidFill>
                <a:latin typeface="宋体" panose="02010600030101010101" pitchFamily="2" charset="-122"/>
                <a:sym typeface="宋体" panose="02010600030101010101" pitchFamily="2" charset="-122"/>
              </a:rPr>
              <a:t>）</a:t>
            </a:r>
            <a:r>
              <a:rPr lang="zh-CN" altLang="zh-CN" sz="2400" b="1" dirty="0">
                <a:solidFill>
                  <a:srgbClr val="C00000"/>
                </a:solidFill>
                <a:latin typeface="宋体" panose="02010600030101010101" pitchFamily="2" charset="-122"/>
                <a:sym typeface="宋体" panose="02010600030101010101" pitchFamily="2" charset="-122"/>
              </a:rPr>
              <a:t>非门和禁门元件</a:t>
            </a:r>
          </a:p>
          <a:p>
            <a:pPr marL="342900" marR="0" indent="-342900" algn="just" defTabSz="914400" rtl="0">
              <a:lnSpc>
                <a:spcPct val="150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若中间孔不接气源P而接信号B，则元件为禁门。也就是说，在A、B同时有信号时，由于作用面积的关系，阀芯紧抵下截止阀口1，S口没有输出。</a:t>
            </a:r>
          </a:p>
          <a:p>
            <a:pPr marL="342900" marR="0" indent="-342900" algn="just" defTabSz="914400" rtl="0">
              <a:lnSpc>
                <a:spcPct val="150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在A口无信号而B口有信号时，S有输出。A信号对B信号起禁止作用，逻辑关系式：</a:t>
            </a:r>
          </a:p>
        </p:txBody>
      </p:sp>
      <p:pic>
        <p:nvPicPr>
          <p:cNvPr id="14" name="图片 2"/>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r="30818" b="14381"/>
          <a:stretch>
            <a:fillRect/>
          </a:stretch>
        </p:blipFill>
        <p:spPr bwMode="auto">
          <a:xfrm>
            <a:off x="5215255" y="1178560"/>
            <a:ext cx="3643630" cy="2519680"/>
          </a:xfrm>
          <a:prstGeom prst="rect">
            <a:avLst/>
          </a:prstGeom>
          <a:noFill/>
          <a:ln w="9525">
            <a:noFill/>
            <a:miter lim="800000"/>
            <a:headEnd/>
            <a:tailEnd/>
          </a:ln>
        </p:spPr>
      </p:pic>
      <p:pic>
        <p:nvPicPr>
          <p:cNvPr id="15" name="图片 2"/>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l="74608" r="-381" b="14381"/>
          <a:stretch>
            <a:fillRect/>
          </a:stretch>
        </p:blipFill>
        <p:spPr bwMode="auto">
          <a:xfrm>
            <a:off x="6358255" y="3881755"/>
            <a:ext cx="1667510" cy="272224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29565" y="1177925"/>
            <a:ext cx="8323580" cy="462280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91</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高压截止式逻辑元件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637540" y="1341120"/>
            <a:ext cx="7707630" cy="3415030"/>
          </a:xfrm>
          <a:prstGeom prst="rect">
            <a:avLst/>
          </a:prstGeom>
          <a:noFill/>
        </p:spPr>
        <p:txBody>
          <a:bodyPr wrap="square" rtlCol="0">
            <a:spAutoFit/>
          </a:bodyPr>
          <a:lstStyle/>
          <a:p>
            <a:pPr marR="0" algn="just" defTabSz="914400" rtl="0">
              <a:lnSpc>
                <a:spcPct val="150000"/>
              </a:lnSpc>
              <a:spcBef>
                <a:spcPts val="0"/>
              </a:spcBef>
              <a:spcAft>
                <a:spcPct val="0"/>
              </a:spcAft>
              <a:buClrTx/>
              <a:buSzTx/>
              <a:buFont typeface="Arial" panose="020B0604020202020204" pitchFamily="34" charset="0"/>
            </a:pPr>
            <a:r>
              <a:rPr lang="zh-CN" altLang="zh-CN" sz="2400" b="1" dirty="0">
                <a:solidFill>
                  <a:srgbClr val="C00000"/>
                </a:solidFill>
                <a:latin typeface="宋体" panose="02010600030101010101" pitchFamily="2" charset="-122"/>
                <a:sym typeface="宋体" panose="02010600030101010101" pitchFamily="2" charset="-122"/>
              </a:rPr>
              <a:t>（</a:t>
            </a:r>
            <a:r>
              <a:rPr lang="en-US" altLang="zh-CN" sz="2400" b="1" dirty="0">
                <a:solidFill>
                  <a:srgbClr val="C00000"/>
                </a:solidFill>
                <a:latin typeface="宋体" panose="02010600030101010101" pitchFamily="2" charset="-122"/>
                <a:sym typeface="宋体" panose="02010600030101010101" pitchFamily="2" charset="-122"/>
              </a:rPr>
              <a:t>4</a:t>
            </a:r>
            <a:r>
              <a:rPr lang="zh-CN" altLang="en-US" sz="2400" b="1" dirty="0">
                <a:solidFill>
                  <a:srgbClr val="C00000"/>
                </a:solidFill>
                <a:latin typeface="宋体" panose="02010600030101010101" pitchFamily="2" charset="-122"/>
                <a:sym typeface="宋体" panose="02010600030101010101" pitchFamily="2" charset="-122"/>
              </a:rPr>
              <a:t>）</a:t>
            </a:r>
            <a:r>
              <a:rPr lang="zh-CN" altLang="zh-CN" sz="2400" b="1" dirty="0">
                <a:solidFill>
                  <a:srgbClr val="C00000"/>
                </a:solidFill>
                <a:latin typeface="宋体" panose="02010600030101010101" pitchFamily="2" charset="-122"/>
                <a:sym typeface="宋体" panose="02010600030101010101" pitchFamily="2" charset="-122"/>
              </a:rPr>
              <a:t>或非元件</a:t>
            </a:r>
          </a:p>
          <a:p>
            <a:pPr marL="342900" marR="0" indent="-342900" algn="just" defTabSz="914400" rtl="0">
              <a:lnSpc>
                <a:spcPct val="150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如图13.27，或非元件是在非门元件的基础上增加了两个输入端，即具有A、B、C三个信号输入端。在三个输入端都没有信号时，P、S导通，S有输出信号。当存在任何一个输入信号时，元件都没有输出。元件的逻辑关系式：</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29565" y="1177925"/>
            <a:ext cx="8323580" cy="511683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92</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高压截止式逻辑元件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329565" y="1467485"/>
            <a:ext cx="2446020" cy="4523105"/>
          </a:xfrm>
          <a:prstGeom prst="rect">
            <a:avLst/>
          </a:prstGeom>
          <a:noFill/>
        </p:spPr>
        <p:txBody>
          <a:bodyPr wrap="square" rtlCol="0">
            <a:spAutoFit/>
          </a:bodyPr>
          <a:lstStyle/>
          <a:p>
            <a:pPr marR="0" algn="just" defTabSz="914400" rtl="0">
              <a:lnSpc>
                <a:spcPct val="150000"/>
              </a:lnSpc>
              <a:spcBef>
                <a:spcPts val="0"/>
              </a:spcBef>
              <a:spcAft>
                <a:spcPct val="0"/>
              </a:spcAft>
              <a:buClrTx/>
              <a:buSzTx/>
              <a:buFont typeface="Arial" panose="020B0604020202020204" pitchFamily="34" charset="0"/>
            </a:pPr>
            <a:r>
              <a:rPr lang="zh-CN" altLang="zh-CN" sz="2400" b="1" dirty="0">
                <a:solidFill>
                  <a:srgbClr val="C00000"/>
                </a:solidFill>
                <a:latin typeface="宋体" panose="02010600030101010101" pitchFamily="2" charset="-122"/>
                <a:sym typeface="宋体" panose="02010600030101010101" pitchFamily="2" charset="-122"/>
              </a:rPr>
              <a:t>（</a:t>
            </a:r>
            <a:r>
              <a:rPr lang="en-US" altLang="zh-CN" sz="2400" b="1" dirty="0">
                <a:solidFill>
                  <a:srgbClr val="C00000"/>
                </a:solidFill>
                <a:latin typeface="宋体" panose="02010600030101010101" pitchFamily="2" charset="-122"/>
                <a:sym typeface="宋体" panose="02010600030101010101" pitchFamily="2" charset="-122"/>
              </a:rPr>
              <a:t>4</a:t>
            </a:r>
            <a:r>
              <a:rPr lang="zh-CN" altLang="en-US" sz="2400" b="1" dirty="0">
                <a:solidFill>
                  <a:srgbClr val="C00000"/>
                </a:solidFill>
                <a:latin typeface="宋体" panose="02010600030101010101" pitchFamily="2" charset="-122"/>
                <a:sym typeface="宋体" panose="02010600030101010101" pitchFamily="2" charset="-122"/>
              </a:rPr>
              <a:t>）</a:t>
            </a:r>
            <a:r>
              <a:rPr lang="zh-CN" altLang="zh-CN" sz="2400" b="1" dirty="0">
                <a:solidFill>
                  <a:srgbClr val="C00000"/>
                </a:solidFill>
                <a:latin typeface="宋体" panose="02010600030101010101" pitchFamily="2" charset="-122"/>
                <a:sym typeface="宋体" panose="02010600030101010101" pitchFamily="2" charset="-122"/>
              </a:rPr>
              <a:t>或非元件</a:t>
            </a:r>
          </a:p>
          <a:p>
            <a:pPr marL="342900" marR="0" indent="-342900" algn="just" defTabSz="914400" rtl="0">
              <a:lnSpc>
                <a:spcPct val="150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或非元件是一种多功能逻辑元件，可以实现是门、或门、与门、非门或记忆等逻辑功能。</a:t>
            </a:r>
          </a:p>
        </p:txBody>
      </p:sp>
      <p:pic>
        <p:nvPicPr>
          <p:cNvPr id="13" name="图片 2"/>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a:stretch>
            <a:fillRect/>
          </a:stretch>
        </p:blipFill>
        <p:spPr bwMode="auto">
          <a:xfrm>
            <a:off x="2931160" y="1616075"/>
            <a:ext cx="5606415" cy="4473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29565" y="953135"/>
            <a:ext cx="8716010" cy="552894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93</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高压截止式逻辑元件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425450" y="1520190"/>
            <a:ext cx="2749550" cy="3969385"/>
          </a:xfrm>
          <a:prstGeom prst="rect">
            <a:avLst/>
          </a:prstGeom>
          <a:noFill/>
        </p:spPr>
        <p:txBody>
          <a:bodyPr wrap="square" rtlCol="0">
            <a:spAutoFit/>
          </a:bodyPr>
          <a:lstStyle/>
          <a:p>
            <a:pPr marR="0" algn="just" defTabSz="914400" rtl="0">
              <a:lnSpc>
                <a:spcPct val="150000"/>
              </a:lnSpc>
              <a:spcBef>
                <a:spcPts val="0"/>
              </a:spcBef>
              <a:spcAft>
                <a:spcPct val="0"/>
              </a:spcAft>
              <a:buClrTx/>
              <a:buSzTx/>
              <a:buFont typeface="Arial" panose="020B0604020202020204" pitchFamily="34" charset="0"/>
            </a:pPr>
            <a:r>
              <a:rPr lang="zh-CN" altLang="zh-CN" sz="2400" b="1" dirty="0">
                <a:solidFill>
                  <a:srgbClr val="C00000"/>
                </a:solidFill>
                <a:latin typeface="宋体" panose="02010600030101010101" pitchFamily="2" charset="-122"/>
                <a:sym typeface="宋体" panose="02010600030101010101" pitchFamily="2" charset="-122"/>
              </a:rPr>
              <a:t>（</a:t>
            </a:r>
            <a:r>
              <a:rPr lang="en-US" altLang="zh-CN" sz="2400" b="1" dirty="0">
                <a:solidFill>
                  <a:srgbClr val="C00000"/>
                </a:solidFill>
                <a:latin typeface="宋体" panose="02010600030101010101" pitchFamily="2" charset="-122"/>
                <a:sym typeface="宋体" panose="02010600030101010101" pitchFamily="2" charset="-122"/>
              </a:rPr>
              <a:t>5</a:t>
            </a:r>
            <a:r>
              <a:rPr lang="zh-CN" altLang="en-US" sz="2400" b="1" dirty="0">
                <a:solidFill>
                  <a:srgbClr val="C00000"/>
                </a:solidFill>
                <a:latin typeface="宋体" panose="02010600030101010101" pitchFamily="2" charset="-122"/>
                <a:sym typeface="宋体" panose="02010600030101010101" pitchFamily="2" charset="-122"/>
              </a:rPr>
              <a:t>）</a:t>
            </a:r>
            <a:r>
              <a:rPr lang="zh-CN" altLang="zh-CN" sz="2400" b="1" dirty="0">
                <a:solidFill>
                  <a:srgbClr val="C00000"/>
                </a:solidFill>
                <a:latin typeface="宋体" panose="02010600030101010101" pitchFamily="2" charset="-122"/>
                <a:sym typeface="宋体" panose="02010600030101010101" pitchFamily="2" charset="-122"/>
              </a:rPr>
              <a:t>双稳元件</a:t>
            </a:r>
          </a:p>
          <a:p>
            <a:pPr marL="342900" marR="0" indent="-342900" algn="just" defTabSz="914400" rtl="0">
              <a:lnSpc>
                <a:spcPct val="150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双稳元件属于记忆型元件，在逻辑线路中具有重要的作用。图示13.28为双稳元件的工作原理。</a:t>
            </a:r>
          </a:p>
        </p:txBody>
      </p:sp>
      <p:pic>
        <p:nvPicPr>
          <p:cNvPr id="14" name="图片 2"/>
          <p:cNvPicPr>
            <a:picLocks noChangeAspect="1" noChangeArrowheads="1"/>
          </p:cNvPicPr>
          <p:nvPr/>
        </p:nvPicPr>
        <p:blipFill>
          <a:blip r:embed="rId5">
            <a:clrChange>
              <a:clrFrom>
                <a:srgbClr val="FFFFFF">
                  <a:alpha val="100000"/>
                </a:srgbClr>
              </a:clrFrom>
              <a:clrTo>
                <a:srgbClr val="FFFFFF">
                  <a:alpha val="100000"/>
                  <a:alpha val="0"/>
                </a:srgbClr>
              </a:clrTo>
            </a:clrChange>
          </a:blip>
          <a:srcRect/>
          <a:stretch>
            <a:fillRect/>
          </a:stretch>
        </p:blipFill>
        <p:spPr bwMode="auto">
          <a:xfrm>
            <a:off x="3340100" y="1482725"/>
            <a:ext cx="5550535" cy="44691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329565" y="953135"/>
            <a:ext cx="8463915" cy="565023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94</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高压截止式逻辑元件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469900" y="1216025"/>
            <a:ext cx="8109585" cy="5077460"/>
          </a:xfrm>
          <a:prstGeom prst="rect">
            <a:avLst/>
          </a:prstGeom>
          <a:noFill/>
        </p:spPr>
        <p:txBody>
          <a:bodyPr wrap="square" rtlCol="0">
            <a:spAutoFit/>
          </a:bodyPr>
          <a:lstStyle/>
          <a:p>
            <a:pPr marR="0" algn="just" defTabSz="914400" rtl="0">
              <a:lnSpc>
                <a:spcPct val="150000"/>
              </a:lnSpc>
              <a:spcBef>
                <a:spcPts val="0"/>
              </a:spcBef>
              <a:spcAft>
                <a:spcPct val="0"/>
              </a:spcAft>
              <a:buClrTx/>
              <a:buSzTx/>
              <a:buFont typeface="Arial" panose="020B0604020202020204" pitchFamily="34" charset="0"/>
            </a:pPr>
            <a:r>
              <a:rPr lang="zh-CN" altLang="zh-CN" sz="2400" b="1" dirty="0">
                <a:solidFill>
                  <a:srgbClr val="C00000"/>
                </a:solidFill>
                <a:latin typeface="宋体" panose="02010600030101010101" pitchFamily="2" charset="-122"/>
                <a:sym typeface="宋体" panose="02010600030101010101" pitchFamily="2" charset="-122"/>
              </a:rPr>
              <a:t>（</a:t>
            </a:r>
            <a:r>
              <a:rPr lang="en-US" altLang="zh-CN" sz="2400" b="1" dirty="0">
                <a:solidFill>
                  <a:srgbClr val="C00000"/>
                </a:solidFill>
                <a:latin typeface="宋体" panose="02010600030101010101" pitchFamily="2" charset="-122"/>
                <a:sym typeface="宋体" panose="02010600030101010101" pitchFamily="2" charset="-122"/>
              </a:rPr>
              <a:t>5</a:t>
            </a:r>
            <a:r>
              <a:rPr lang="zh-CN" altLang="en-US" sz="2400" b="1" dirty="0">
                <a:solidFill>
                  <a:srgbClr val="C00000"/>
                </a:solidFill>
                <a:latin typeface="宋体" panose="02010600030101010101" pitchFamily="2" charset="-122"/>
                <a:sym typeface="宋体" panose="02010600030101010101" pitchFamily="2" charset="-122"/>
              </a:rPr>
              <a:t>）</a:t>
            </a:r>
            <a:r>
              <a:rPr lang="zh-CN" altLang="zh-CN" sz="2400" b="1" dirty="0">
                <a:solidFill>
                  <a:srgbClr val="C00000"/>
                </a:solidFill>
                <a:latin typeface="宋体" panose="02010600030101010101" pitchFamily="2" charset="-122"/>
                <a:sym typeface="宋体" panose="02010600030101010101" pitchFamily="2" charset="-122"/>
              </a:rPr>
              <a:t>双稳元件</a:t>
            </a:r>
          </a:p>
          <a:p>
            <a:pPr marL="342900" marR="0" indent="-342900" algn="just" defTabSz="914400" rtl="0">
              <a:lnSpc>
                <a:spcPct val="150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当A有信号输入时，阀芯移动到右端极限位置，由于滑块的分隔作用，P口的压缩空气通过S1输出，S2与排气口T相通；在A信号消失后B信号到来前，阀芯保持在右端位置，S1总有输出；当B有信号输入时，阀芯移动到左端极限位置，P口的压缩空气通过S2输出，S1与排气口T相通；在B信号消失后A信号到来前，阀芯保持在右端位置，S2总有输出；这里，两个输入信号不能同时存在。元件的逻辑关系式为：</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513080" y="1177925"/>
            <a:ext cx="8013700" cy="535559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95</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1. 高压截止式逻辑元件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pic>
        <p:nvPicPr>
          <p:cNvPr id="73729" name="Picture 2" descr="QQ截图未命名11"/>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075690" y="1269365"/>
            <a:ext cx="7192645" cy="5391150"/>
          </a:xfrm>
          <a:prstGeom prst="rect">
            <a:avLst/>
          </a:prstGeom>
          <a:noFill/>
          <a:ln w="9525">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230505" y="953135"/>
            <a:ext cx="8759825" cy="5650230"/>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96</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2. 高压膜片式逻辑元件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332105" y="1216025"/>
            <a:ext cx="8462010" cy="1476375"/>
          </a:xfrm>
          <a:prstGeom prst="rect">
            <a:avLst/>
          </a:prstGeom>
          <a:noFill/>
        </p:spPr>
        <p:txBody>
          <a:bodyPr wrap="square" rtlCol="0">
            <a:spAutoFit/>
          </a:bodyPr>
          <a:lstStyle/>
          <a:p>
            <a:pPr marL="342900" marR="0" indent="-342900" algn="just" defTabSz="914400" rtl="0">
              <a:lnSpc>
                <a:spcPct val="125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高压膜片式逻辑元件是利用膜片式阀芯的变形来实现其逻辑功能的。最基本的单元是三门元件和四门元件。</a:t>
            </a:r>
          </a:p>
          <a:p>
            <a:pPr marL="342900" marR="0" indent="-342900" algn="just" defTabSz="914400" rtl="0">
              <a:lnSpc>
                <a:spcPct val="125000"/>
              </a:lnSpc>
              <a:spcBef>
                <a:spcPts val="0"/>
              </a:spcBef>
              <a:spcAft>
                <a:spcPct val="0"/>
              </a:spcAft>
              <a:buClrTx/>
              <a:buSzTx/>
              <a:buFont typeface="Arial" panose="020B0604020202020204" pitchFamily="34" charset="0"/>
              <a:buChar char="•"/>
            </a:pPr>
            <a:r>
              <a:rPr lang="zh-CN" altLang="zh-CN" sz="2400" b="1" dirty="0">
                <a:solidFill>
                  <a:srgbClr val="C00000"/>
                </a:solidFill>
                <a:latin typeface="宋体" panose="02010600030101010101" pitchFamily="2" charset="-122"/>
                <a:sym typeface="宋体" panose="02010600030101010101" pitchFamily="2" charset="-122"/>
              </a:rPr>
              <a:t>三门元件</a:t>
            </a:r>
            <a:endParaRPr lang="zh-CN" altLang="zh-CN" sz="2400" b="1" dirty="0">
              <a:solidFill>
                <a:schemeClr val="tx1"/>
              </a:solidFill>
              <a:latin typeface="宋体" panose="02010600030101010101" pitchFamily="2" charset="-122"/>
              <a:ea typeface="宋体" panose="02010600030101010101" pitchFamily="2" charset="-122"/>
              <a:sym typeface="宋体" panose="02010600030101010101" pitchFamily="2" charset="-122"/>
            </a:endParaRPr>
          </a:p>
        </p:txBody>
      </p:sp>
      <p:pic>
        <p:nvPicPr>
          <p:cNvPr id="75782" name="Picture 5"/>
          <p:cNvPicPr/>
          <p:nvPr/>
        </p:nvPicPr>
        <p:blipFill>
          <a:blip r:embed="rId5">
            <a:clrChange>
              <a:clrFrom>
                <a:srgbClr val="FFFFFF">
                  <a:alpha val="100000"/>
                </a:srgbClr>
              </a:clrFrom>
              <a:clrTo>
                <a:srgbClr val="FFFFFF">
                  <a:alpha val="100000"/>
                  <a:alpha val="0"/>
                </a:srgbClr>
              </a:clrTo>
            </a:clrChange>
          </a:blip>
          <a:srcRect t="3333" b="6053"/>
          <a:stretch>
            <a:fillRect/>
          </a:stretch>
        </p:blipFill>
        <p:spPr>
          <a:xfrm>
            <a:off x="4378325" y="2954655"/>
            <a:ext cx="4780280" cy="2977515"/>
          </a:xfrm>
          <a:prstGeom prst="rect">
            <a:avLst/>
          </a:prstGeom>
          <a:noFill/>
          <a:ln w="9525">
            <a:noFill/>
          </a:ln>
        </p:spPr>
      </p:pic>
      <p:sp>
        <p:nvSpPr>
          <p:cNvPr id="2" name="文本框 1"/>
          <p:cNvSpPr txBox="1"/>
          <p:nvPr/>
        </p:nvSpPr>
        <p:spPr>
          <a:xfrm>
            <a:off x="332740" y="2692400"/>
            <a:ext cx="4158615" cy="378460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图示13.29为三门元件的工作原理。</a:t>
            </a:r>
            <a:endParaRPr lang="zh-CN" altLang="zh-CN" sz="2400" b="1" dirty="0">
              <a:solidFill>
                <a:schemeClr val="tx1"/>
              </a:solidFill>
              <a:latin typeface="宋体" panose="02010600030101010101" pitchFamily="2" charset="-122"/>
              <a:ea typeface="宋体" panose="02010600030101010101" pitchFamily="2" charset="-122"/>
              <a:sym typeface="宋体" panose="02010600030101010101" pitchFamily="2" charset="-122"/>
            </a:endParaRPr>
          </a:p>
          <a:p>
            <a:pPr marL="342900" indent="-342900" algn="just">
              <a:lnSpc>
                <a:spcPct val="125000"/>
              </a:lnSpc>
              <a:buFont typeface="Arial" panose="020B0604020202020204" pitchFamily="34" charset="0"/>
              <a:buChar char="•"/>
            </a:pPr>
            <a:r>
              <a:rPr lang="zh-CN" altLang="en-US" sz="2400" b="1"/>
              <a:t>它由上、下气室及膜片组成，下气室有输入口A和输出口S，上气室有一个输入口B，膜片将上、下两个气室隔开。因为元件共有三个口，所以称为三门元件。</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3314" name="圆角矩形 3"/>
          <p:cNvSpPr/>
          <p:nvPr/>
        </p:nvSpPr>
        <p:spPr>
          <a:xfrm>
            <a:off x="257175" y="953135"/>
            <a:ext cx="8677275" cy="5485765"/>
          </a:xfrm>
          <a:prstGeom prst="roundRect">
            <a:avLst>
              <a:gd name="adj" fmla="val 4486"/>
            </a:avLst>
          </a:prstGeom>
          <a:solidFill>
            <a:srgbClr val="DCE6F2">
              <a:alpha val="25000"/>
            </a:srgbClr>
          </a:solidFill>
          <a:ln w="9525" cap="flat" cmpd="sng">
            <a:solidFill>
              <a:srgbClr val="95B3D7"/>
            </a:solidFill>
            <a:prstDash val="dash"/>
            <a:round/>
            <a:headEnd type="none" w="med" len="med"/>
            <a:tailEnd type="none" w="med" len="med"/>
          </a:ln>
        </p:spPr>
        <p:txBody>
          <a:bodyPr anchor="t"/>
          <a:lstStyle/>
          <a:p>
            <a:endParaRPr lang="zh-CN" altLang="en-US" sz="6600" dirty="0">
              <a:solidFill>
                <a:schemeClr val="accent1"/>
              </a:solidFill>
              <a:latin typeface="Arial" panose="020B0604020202020204" pitchFamily="34" charset="0"/>
              <a:ea typeface="宋体" panose="02010600030101010101" pitchFamily="2" charset="-122"/>
            </a:endParaRPr>
          </a:p>
        </p:txBody>
      </p:sp>
      <p:sp>
        <p:nvSpPr>
          <p:cNvPr id="13315" name="Freeform 9"/>
          <p:cNvSpPr/>
          <p:nvPr/>
        </p:nvSpPr>
        <p:spPr>
          <a:xfrm>
            <a:off x="714375" y="759460"/>
            <a:ext cx="3649345" cy="509905"/>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rgbClr val="595959"/>
          </a:solidFill>
          <a:ln w="9525">
            <a:noFill/>
          </a:ln>
        </p:spPr>
        <p:txBody>
          <a:bodyPr/>
          <a:lstStyle/>
          <a:p>
            <a:endParaRPr lang="zh-CN" altLang="en-US"/>
          </a:p>
        </p:txBody>
      </p:sp>
      <p:sp>
        <p:nvSpPr>
          <p:cNvPr id="13316" name="Freeform 10"/>
          <p:cNvSpPr/>
          <p:nvPr/>
        </p:nvSpPr>
        <p:spPr>
          <a:xfrm>
            <a:off x="714375" y="755650"/>
            <a:ext cx="3649345" cy="422275"/>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a:p>
        </p:txBody>
      </p:sp>
      <p:sp>
        <p:nvSpPr>
          <p:cNvPr id="13318" name="灯片编号占位符 3"/>
          <p:cNvSpPr txBox="1">
            <a:spLocks noGrp="1"/>
          </p:cNvSpPr>
          <p:nvPr/>
        </p:nvSpPr>
        <p:spPr>
          <a:xfrm>
            <a:off x="4363720" y="6604000"/>
            <a:ext cx="418465" cy="365125"/>
          </a:xfrm>
          <a:prstGeom prst="rect">
            <a:avLst/>
          </a:prstGeom>
          <a:noFill/>
          <a:ln w="9525">
            <a:noFill/>
          </a:ln>
        </p:spPr>
        <p:txBody>
          <a:bodyPr wrap="square" lIns="91440" tIns="45720" rIns="91440" bIns="45720" anchor="ctr"/>
          <a:lstStyle/>
          <a:p>
            <a:pPr algn="ctr" eaLnBrk="0" hangingPunct="0"/>
            <a:fld id="{9A0DB2DC-4C9A-4742-B13C-FB6460FD3503}" type="slidenum">
              <a:rPr lang="en-US" altLang="zh-CN" sz="1400" dirty="0">
                <a:solidFill>
                  <a:srgbClr val="253947"/>
                </a:solidFill>
                <a:latin typeface="Garamond" panose="02020404030301010803" pitchFamily="18" charset="0"/>
                <a:ea typeface="宋体" panose="02010600030101010101" pitchFamily="2" charset="-122"/>
              </a:rPr>
              <a:pPr algn="ctr" eaLnBrk="0" hangingPunct="0"/>
              <a:t>97</a:t>
            </a:fld>
            <a:endParaRPr lang="en-US" altLang="zh-CN" sz="1400" dirty="0">
              <a:solidFill>
                <a:srgbClr val="253947"/>
              </a:solidFill>
              <a:latin typeface="Garamond" panose="02020404030301010803" pitchFamily="18" charset="0"/>
              <a:ea typeface="宋体" panose="02010600030101010101" pitchFamily="2" charset="-122"/>
            </a:endParaRPr>
          </a:p>
        </p:txBody>
      </p:sp>
      <p:sp>
        <p:nvSpPr>
          <p:cNvPr id="13319" name="文本框 7"/>
          <p:cNvSpPr txBox="1"/>
          <p:nvPr/>
        </p:nvSpPr>
        <p:spPr>
          <a:xfrm>
            <a:off x="636588" y="98425"/>
            <a:ext cx="2138362" cy="276225"/>
          </a:xfrm>
          <a:prstGeom prst="rect">
            <a:avLst/>
          </a:prstGeom>
          <a:noFill/>
          <a:ln w="9525">
            <a:noFill/>
          </a:ln>
        </p:spPr>
        <p:txBody>
          <a:bodyPr wrap="none" anchor="t">
            <a:spAutoFit/>
          </a:bodyPr>
          <a:lstStyle/>
          <a:p>
            <a:r>
              <a:rPr lang="zh-TW" altLang="zh-CN" sz="1200">
                <a:solidFill>
                  <a:srgbClr val="063644"/>
                </a:solidFill>
                <a:latin typeface="新宋体" panose="02010609030101010101" charset="-122"/>
                <a:ea typeface="新宋体" panose="02010609030101010101" charset="-122"/>
              </a:rPr>
              <a:t>江漢</a:t>
            </a:r>
            <a:r>
              <a:rPr lang="zh-CN" altLang="en-US" sz="1200">
                <a:solidFill>
                  <a:srgbClr val="063644"/>
                </a:solidFill>
                <a:latin typeface="新宋体" panose="02010609030101010101" charset="-122"/>
                <a:ea typeface="新宋体" panose="02010609030101010101" charset="-122"/>
              </a:rPr>
              <a:t>大学</a:t>
            </a:r>
            <a:r>
              <a:rPr lang="zh-CN" altLang="en-US" sz="1200">
                <a:solidFill>
                  <a:srgbClr val="063644"/>
                </a:solidFill>
                <a:latin typeface="Yuanti TC Regular" charset="-122"/>
                <a:ea typeface="Yuanti TC Regular" charset="-122"/>
              </a:rPr>
              <a:t> Jianghan University</a:t>
            </a:r>
          </a:p>
        </p:txBody>
      </p:sp>
      <p:pic>
        <p:nvPicPr>
          <p:cNvPr id="13320" name="图片 11" descr="校徽02"/>
          <p:cNvPicPr>
            <a:picLocks noChangeAspect="1"/>
          </p:cNvPicPr>
          <p:nvPr/>
        </p:nvPicPr>
        <p:blipFill>
          <a:blip r:embed="rId3" cstate="print"/>
          <a:stretch>
            <a:fillRect/>
          </a:stretch>
        </p:blipFill>
        <p:spPr>
          <a:xfrm>
            <a:off x="331788" y="69850"/>
            <a:ext cx="304800" cy="304800"/>
          </a:xfrm>
          <a:prstGeom prst="rect">
            <a:avLst/>
          </a:prstGeom>
          <a:noFill/>
          <a:ln w="9525">
            <a:noFill/>
          </a:ln>
        </p:spPr>
      </p:pic>
      <p:sp>
        <p:nvSpPr>
          <p:cNvPr id="13322" name="文本框 10"/>
          <p:cNvSpPr txBox="1"/>
          <p:nvPr/>
        </p:nvSpPr>
        <p:spPr>
          <a:xfrm>
            <a:off x="898525" y="755650"/>
            <a:ext cx="3465830" cy="460375"/>
          </a:xfrm>
          <a:prstGeom prst="rect">
            <a:avLst/>
          </a:prstGeom>
          <a:noFill/>
          <a:ln w="9525">
            <a:noFill/>
          </a:ln>
        </p:spPr>
        <p:txBody>
          <a:bodyPr wrap="square" anchor="t">
            <a:spAutoFit/>
          </a:bodyPr>
          <a:lstStyle/>
          <a:p>
            <a:r>
              <a:rPr lang="en-US" sz="2400" b="1" dirty="0">
                <a:solidFill>
                  <a:schemeClr val="bg1"/>
                </a:solidFill>
                <a:latin typeface="宋体" panose="02010600030101010101" pitchFamily="2" charset="-122"/>
                <a:ea typeface="宋体" panose="02010600030101010101" pitchFamily="2" charset="-122"/>
                <a:sym typeface="宋体" panose="02010600030101010101" pitchFamily="2" charset="-122"/>
              </a:rPr>
              <a:t>2. 高压膜片式逻辑元件</a:t>
            </a:r>
          </a:p>
        </p:txBody>
      </p:sp>
      <p:sp>
        <p:nvSpPr>
          <p:cNvPr id="3" name="矩形 2"/>
          <p:cNvSpPr/>
          <p:nvPr/>
        </p:nvSpPr>
        <p:spPr>
          <a:xfrm>
            <a:off x="-12700" y="400050"/>
            <a:ext cx="9170988"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6600" strike="noStrike" noProof="1"/>
          </a:p>
        </p:txBody>
      </p:sp>
      <p:pic>
        <p:nvPicPr>
          <p:cNvPr id="7" name="图片 22" descr="页脚"/>
          <p:cNvPicPr>
            <a:picLocks noChangeAspect="1"/>
          </p:cNvPicPr>
          <p:nvPr/>
        </p:nvPicPr>
        <p:blipFill>
          <a:blip r:embed="rId4"/>
          <a:srcRect l="7567" r="2701"/>
          <a:stretch>
            <a:fillRect/>
          </a:stretch>
        </p:blipFill>
        <p:spPr>
          <a:xfrm>
            <a:off x="-12700" y="6089650"/>
            <a:ext cx="9170988" cy="976313"/>
          </a:xfrm>
          <a:prstGeom prst="rect">
            <a:avLst/>
          </a:prstGeom>
          <a:noFill/>
          <a:ln w="9525">
            <a:noFill/>
          </a:ln>
        </p:spPr>
      </p:pic>
      <p:sp>
        <p:nvSpPr>
          <p:cNvPr id="4" name="文本框 3"/>
          <p:cNvSpPr txBox="1"/>
          <p:nvPr/>
        </p:nvSpPr>
        <p:spPr>
          <a:xfrm>
            <a:off x="332105" y="1269365"/>
            <a:ext cx="8393430" cy="5169535"/>
          </a:xfrm>
          <a:prstGeom prst="rect">
            <a:avLst/>
          </a:prstGeom>
          <a:noFill/>
        </p:spPr>
        <p:txBody>
          <a:bodyPr wrap="square" rtlCol="0">
            <a:spAutoFit/>
          </a:bodyPr>
          <a:lstStyle/>
          <a:p>
            <a:pPr marL="342900" marR="0" indent="-342900" algn="just" defTabSz="914400" rtl="0">
              <a:lnSpc>
                <a:spcPct val="125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因为元件共有三个口，所以称为三门元件。</a:t>
            </a:r>
            <a:r>
              <a:rPr lang="zh-CN" altLang="zh-CN" sz="2400" b="1" dirty="0">
                <a:solidFill>
                  <a:srgbClr val="C00000"/>
                </a:solidFill>
                <a:latin typeface="宋体" panose="02010600030101010101" pitchFamily="2" charset="-122"/>
                <a:sym typeface="宋体" panose="02010600030101010101" pitchFamily="2" charset="-122"/>
              </a:rPr>
              <a:t>A口接气源（输入），S口为输出口，B口接控制信号。</a:t>
            </a:r>
            <a:r>
              <a:rPr lang="zh-CN" altLang="zh-CN" sz="2400" b="1" dirty="0">
                <a:latin typeface="宋体" panose="02010600030101010101" pitchFamily="2" charset="-122"/>
                <a:sym typeface="宋体" panose="02010600030101010101" pitchFamily="2" charset="-122"/>
              </a:rPr>
              <a:t>若B口无控制信号，则A口输入的气流顶开膜片从S口输出，如图13.29b；如S口接大气，若A 口和B口输入相等的压力，由于膜片两边作用面积不同，受力不等，S口通道被封闭，A、S气路不通,如图13.29c。</a:t>
            </a:r>
          </a:p>
          <a:p>
            <a:pPr marL="342900" marR="0" indent="-342900" algn="just" defTabSz="914400" rtl="0">
              <a:lnSpc>
                <a:spcPct val="125000"/>
              </a:lnSpc>
              <a:spcBef>
                <a:spcPts val="0"/>
              </a:spcBef>
              <a:spcAft>
                <a:spcPct val="0"/>
              </a:spcAft>
              <a:buClrTx/>
              <a:buSzTx/>
              <a:buFont typeface="Arial" panose="020B0604020202020204" pitchFamily="34" charset="0"/>
              <a:buChar char="•"/>
            </a:pPr>
            <a:r>
              <a:rPr lang="zh-CN" altLang="zh-CN" sz="2400" b="1" dirty="0">
                <a:latin typeface="宋体" panose="02010600030101010101" pitchFamily="2" charset="-122"/>
                <a:sym typeface="宋体" panose="02010600030101010101" pitchFamily="2" charset="-122"/>
              </a:rPr>
              <a:t>若S口封闭，A、B口通入相等的压力信号，膜片受力平衡，无输出，13.29d。但在S口接负载时，三门的关断是有条件的，即S口降压或B口升压才能保证可靠地关断。利用这个压力差作用的原理，关闭或开启元件的通道，可组成各种逻辑元件。其图形符号如图13.29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767080" y="919480"/>
            <a:ext cx="7612380" cy="449897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600" dirty="0">
                <a:solidFill>
                  <a:srgbClr val="253947"/>
                </a:solidFill>
              </a:rPr>
              <a:pPr lvl="0" algn="ctr"/>
              <a:t>98</a:t>
            </a:fld>
            <a:endParaRPr lang="en-US" altLang="zh-CN" sz="16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128795" y="1400037"/>
            <a:ext cx="6888315" cy="353822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eaLnBrk="1" hangingPunct="1">
              <a:buFont typeface="Wingdings" panose="05000000000000000000" pitchFamily="2" charset="2"/>
              <a:buNone/>
            </a:pPr>
            <a:endParaRPr lang="zh-CN" altLang="en-US" sz="2400" b="1" dirty="0">
              <a:latin typeface="宋体" panose="02010600030101010101" pitchFamily="2" charset="-122"/>
              <a:cs typeface="宋体" panose="02010600030101010101" pitchFamily="2" charset="-122"/>
              <a:sym typeface="+mn-ea"/>
            </a:endParaRPr>
          </a:p>
          <a:p>
            <a:pPr algn="ctr" eaLnBrk="1" hangingPunct="1">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（注明：班级、姓名、学号）</a:t>
            </a:r>
            <a:endParaRPr lang="zh-CN" altLang="en-US" sz="3200" b="1" dirty="0">
              <a:latin typeface="宋体" panose="02010600030101010101" pitchFamily="2" charset="-122"/>
              <a:cs typeface="宋体" panose="02010600030101010101" pitchFamily="2" charset="-122"/>
              <a:sym typeface="+mn-ea"/>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a:lnSpc>
                <a:spcPct val="150000"/>
              </a:lnSpc>
              <a:buFont typeface="Wingdings" panose="05000000000000000000" pitchFamily="2" charset="2"/>
              <a:buNone/>
            </a:pPr>
            <a:r>
              <a:rPr lang="en-US" altLang="zh-CN" sz="2800" b="1" dirty="0">
                <a:solidFill>
                  <a:schemeClr val="accent2"/>
                </a:solidFill>
                <a:sym typeface="+mn-ea"/>
              </a:rPr>
              <a:t>1. </a:t>
            </a:r>
            <a:r>
              <a:rPr lang="zh-CN" altLang="en-US" sz="2800" b="1" dirty="0">
                <a:solidFill>
                  <a:schemeClr val="accent2"/>
                </a:solidFill>
                <a:sym typeface="+mn-ea"/>
              </a:rPr>
              <a:t>与液压换向阀相比较，气压换向阀新增了哪些功能阀？</a:t>
            </a: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1126913" y="1262922"/>
            <a:ext cx="723749" cy="107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2740" y="919480"/>
            <a:ext cx="8484235" cy="537337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2" name="灯片编号占位符 3"/>
          <p:cNvSpPr txBox="1">
            <a:spLocks noGrp="1"/>
          </p:cNvSpPr>
          <p:nvPr/>
        </p:nvSpPr>
        <p:spPr>
          <a:xfrm>
            <a:off x="4372652" y="6590006"/>
            <a:ext cx="397427" cy="365049"/>
          </a:xfrm>
          <a:prstGeom prst="rect">
            <a:avLst/>
          </a:prstGeom>
          <a:noFill/>
          <a:ln>
            <a:noFill/>
          </a:ln>
        </p:spPr>
        <p:txBody>
          <a:bodyPr vert="horz" wrap="square" lIns="91420" tIns="45710" rIns="91420" bIns="4571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600" dirty="0">
                <a:solidFill>
                  <a:srgbClr val="253947"/>
                </a:solidFill>
              </a:rPr>
              <a:pPr lvl="0" algn="ctr"/>
              <a:t>99</a:t>
            </a:fld>
            <a:endParaRPr lang="en-US" altLang="zh-CN" sz="1600" dirty="0">
              <a:solidFill>
                <a:srgbClr val="253947"/>
              </a:solidFill>
            </a:endParaRPr>
          </a:p>
        </p:txBody>
      </p:sp>
      <p:sp>
        <p:nvSpPr>
          <p:cNvPr id="8" name="文本框 7"/>
          <p:cNvSpPr txBox="1"/>
          <p:nvPr/>
        </p:nvSpPr>
        <p:spPr>
          <a:xfrm>
            <a:off x="637090" y="99754"/>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charset="-122"/>
              </a:rPr>
              <a:t>江漢</a:t>
            </a:r>
            <a:r>
              <a:rPr lang="zh-CN" altLang="en-US" sz="1200">
                <a:solidFill>
                  <a:srgbClr val="063644"/>
                </a:solidFill>
                <a:latin typeface="新宋体" panose="02010609030101010101" charset="-122"/>
                <a:ea typeface="新宋体" panose="02010609030101010101" charset="-122"/>
                <a:cs typeface="Yuanti TC Regular" charset="-122"/>
              </a:rPr>
              <a:t>大学</a:t>
            </a:r>
            <a:r>
              <a:rPr lang="zh-CN" altLang="en-US" sz="1200">
                <a:solidFill>
                  <a:srgbClr val="063644"/>
                </a:solidFill>
                <a:latin typeface="Yuanti TC Regular" charset="-122"/>
                <a:ea typeface="Yuanti TC Regular" charset="-122"/>
                <a:cs typeface="Yuanti TC Regular" charset="-122"/>
              </a:rPr>
              <a:t> Jianghan University</a:t>
            </a:r>
          </a:p>
        </p:txBody>
      </p:sp>
      <p:pic>
        <p:nvPicPr>
          <p:cNvPr id="12" name="图片 11" descr="校徽02"/>
          <p:cNvPicPr>
            <a:picLocks noChangeAspect="1"/>
          </p:cNvPicPr>
          <p:nvPr/>
        </p:nvPicPr>
        <p:blipFill>
          <a:blip r:embed="rId3" cstate="print"/>
          <a:stretch>
            <a:fillRect/>
          </a:stretch>
        </p:blipFill>
        <p:spPr>
          <a:xfrm>
            <a:off x="332989" y="71185"/>
            <a:ext cx="304102" cy="304102"/>
          </a:xfrm>
          <a:prstGeom prst="rect">
            <a:avLst/>
          </a:prstGeom>
        </p:spPr>
      </p:pic>
      <p:sp>
        <p:nvSpPr>
          <p:cNvPr id="5" name="矩形 4"/>
          <p:cNvSpPr/>
          <p:nvPr/>
        </p:nvSpPr>
        <p:spPr>
          <a:xfrm>
            <a:off x="-11745" y="400681"/>
            <a:ext cx="9169395" cy="76184"/>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6" name="图片 5" descr="页脚"/>
          <p:cNvPicPr>
            <a:picLocks noChangeAspect="1"/>
          </p:cNvPicPr>
          <p:nvPr/>
        </p:nvPicPr>
        <p:blipFill>
          <a:blip r:embed="rId4"/>
          <a:srcRect l="7567" r="2701"/>
          <a:stretch>
            <a:fillRect/>
          </a:stretch>
        </p:blipFill>
        <p:spPr>
          <a:xfrm>
            <a:off x="-12379" y="6088461"/>
            <a:ext cx="9170030" cy="976427"/>
          </a:xfrm>
          <a:prstGeom prst="rect">
            <a:avLst/>
          </a:prstGeom>
        </p:spPr>
      </p:pic>
      <p:pic>
        <p:nvPicPr>
          <p:cNvPr id="7" name="图片 6" descr="09384971254b59b316542a7cea96ba5a"/>
          <p:cNvPicPr>
            <a:picLocks noChangeAspect="1"/>
          </p:cNvPicPr>
          <p:nvPr/>
        </p:nvPicPr>
        <p:blipFill>
          <a:blip r:embed="rId5" cstate="print"/>
          <a:srcRect l="5488" t="5707" r="12805"/>
          <a:stretch>
            <a:fillRect/>
          </a:stretch>
        </p:blipFill>
        <p:spPr>
          <a:xfrm>
            <a:off x="636693" y="919387"/>
            <a:ext cx="723749" cy="1071022"/>
          </a:xfrm>
          <a:prstGeom prst="rect">
            <a:avLst/>
          </a:prstGeom>
        </p:spPr>
      </p:pic>
      <p:sp>
        <p:nvSpPr>
          <p:cNvPr id="9" name="文本框 8"/>
          <p:cNvSpPr txBox="1"/>
          <p:nvPr/>
        </p:nvSpPr>
        <p:spPr>
          <a:xfrm>
            <a:off x="788035" y="1134110"/>
            <a:ext cx="7819390" cy="495427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3200" b="1" dirty="0">
              <a:latin typeface="宋体" panose="02010600030101010101" pitchFamily="2" charset="-122"/>
              <a:cs typeface="宋体" panose="02010600030101010101" pitchFamily="2" charset="-122"/>
            </a:endParaRPr>
          </a:p>
          <a:p>
            <a:pPr marL="514350" indent="-514350">
              <a:lnSpc>
                <a:spcPct val="150000"/>
              </a:lnSpc>
              <a:buFont typeface="Wingdings" panose="05000000000000000000" pitchFamily="2" charset="2"/>
              <a:buAutoNum type="arabicPeriod"/>
            </a:pPr>
            <a:r>
              <a:rPr lang="zh-CN" altLang="en-US" sz="2800" b="1" dirty="0">
                <a:solidFill>
                  <a:schemeClr val="accent2"/>
                </a:solidFill>
                <a:latin typeface="宋体" panose="02010600030101010101" pitchFamily="2" charset="-122"/>
                <a:cs typeface="宋体" panose="02010600030101010101" pitchFamily="2" charset="-122"/>
                <a:sym typeface="+mn-ea"/>
              </a:rPr>
              <a:t>与液压换向阀相比较，气压换向阀新增了哪些功能阀？</a:t>
            </a:r>
            <a:endParaRPr lang="en-US" altLang="zh-CN" sz="2800" b="1" dirty="0">
              <a:solidFill>
                <a:schemeClr val="accent2"/>
              </a:solidFill>
              <a:latin typeface="宋体" panose="02010600030101010101" pitchFamily="2" charset="-122"/>
              <a:cs typeface="宋体" panose="02010600030101010101" pitchFamily="2" charset="-122"/>
              <a:sym typeface="+mn-ea"/>
            </a:endParaRPr>
          </a:p>
          <a:p>
            <a:pPr marL="514350" indent="-514350">
              <a:lnSpc>
                <a:spcPct val="150000"/>
              </a:lnSpc>
            </a:pPr>
            <a:r>
              <a:rPr lang="zh-CN" altLang="en-US" sz="2800" b="1" dirty="0">
                <a:latin typeface="宋体" panose="02010600030101010101" pitchFamily="2" charset="-122"/>
                <a:cs typeface="宋体" panose="02010600030101010101" pitchFamily="2" charset="-122"/>
                <a:sym typeface="+mn-ea"/>
              </a:rPr>
              <a:t>答：快速排气阀</a:t>
            </a:r>
            <a:r>
              <a:rPr lang="en-US" altLang="zh-CN" sz="2800" b="1" dirty="0">
                <a:latin typeface="宋体" panose="02010600030101010101" pitchFamily="2" charset="-122"/>
                <a:cs typeface="宋体" panose="02010600030101010101" pitchFamily="2" charset="-122"/>
                <a:sym typeface="+mn-ea"/>
              </a:rPr>
              <a:t>——</a:t>
            </a:r>
            <a:r>
              <a:rPr lang="zh-CN" altLang="en-US" sz="2800" b="1" dirty="0">
                <a:latin typeface="宋体" panose="02010600030101010101" pitchFamily="2" charset="-122"/>
                <a:cs typeface="宋体" panose="02010600030101010101" pitchFamily="2" charset="-122"/>
                <a:sym typeface="+mn-ea"/>
              </a:rPr>
              <a:t>快排阀是为使气缸快速排气，加快气缸运动速度而设置的专用阀，安装在换向阀和气缸之间。</a:t>
            </a:r>
            <a:endParaRPr lang="en-US" altLang="zh-CN" sz="2800" b="1" dirty="0">
              <a:latin typeface="宋体" panose="02010600030101010101" pitchFamily="2" charset="-122"/>
              <a:cs typeface="宋体" panose="02010600030101010101" pitchFamily="2" charset="-122"/>
              <a:sym typeface="+mn-ea"/>
            </a:endParaRPr>
          </a:p>
          <a:p>
            <a:pPr marL="514350" indent="-514350">
              <a:lnSpc>
                <a:spcPct val="150000"/>
              </a:lnSpc>
            </a:pPr>
            <a:r>
              <a:rPr lang="zh-CN" altLang="en-US" sz="2800" b="1" dirty="0">
                <a:latin typeface="宋体" panose="02010600030101010101" pitchFamily="2" charset="-122"/>
                <a:cs typeface="宋体" panose="02010600030101010101" pitchFamily="2" charset="-122"/>
                <a:sym typeface="+mn-ea"/>
              </a:rPr>
              <a:t>   二位五通电磁阀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63463ba-ba31-4e47-b6f4-75b8b74faa2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6709</Words>
  <Application>WPS 演示</Application>
  <PresentationFormat>全屏显示(4:3)</PresentationFormat>
  <Paragraphs>655</Paragraphs>
  <Slides>99</Slides>
  <Notes>1</Notes>
  <HiddenSlides>0</HiddenSlides>
  <MMClips>0</MMClips>
  <ScaleCrop>false</ScaleCrop>
  <HeadingPairs>
    <vt:vector size="6" baseType="variant">
      <vt:variant>
        <vt:lpstr>主题</vt:lpstr>
      </vt:variant>
      <vt:variant>
        <vt:i4>4</vt:i4>
      </vt:variant>
      <vt:variant>
        <vt:lpstr>嵌入 OLE 服务器</vt:lpstr>
      </vt:variant>
      <vt:variant>
        <vt:i4>2</vt:i4>
      </vt:variant>
      <vt:variant>
        <vt:lpstr>幻灯片标题</vt:lpstr>
      </vt:variant>
      <vt:variant>
        <vt:i4>99</vt:i4>
      </vt:variant>
    </vt:vector>
  </HeadingPairs>
  <TitlesOfParts>
    <vt:vector size="105" baseType="lpstr">
      <vt:lpstr>1_Office 主题</vt:lpstr>
      <vt:lpstr>2_Office 主题</vt:lpstr>
      <vt:lpstr>3_Office 主题</vt:lpstr>
      <vt:lpstr>4_Office 主题</vt:lpstr>
      <vt:lpstr>MathType 6.0 Equation</vt:lpstr>
      <vt:lpstr>Microsoft Equation 3.0</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vector>
  </TitlesOfParts>
  <Company>江汉大学</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范超毅</dc:creator>
  <cp:lastModifiedBy>pcdalao</cp:lastModifiedBy>
  <cp:revision>457</cp:revision>
  <dcterms:created xsi:type="dcterms:W3CDTF">2009-10-17T23:57:00Z</dcterms:created>
  <dcterms:modified xsi:type="dcterms:W3CDTF">2021-09-03T14:11:22Z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